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5" r:id="rId3"/>
    <p:sldId id="283" r:id="rId4"/>
    <p:sldId id="260" r:id="rId5"/>
    <p:sldId id="256" r:id="rId6"/>
    <p:sldId id="282" r:id="rId7"/>
    <p:sldId id="274" r:id="rId8"/>
    <p:sldId id="303" r:id="rId9"/>
    <p:sldId id="290" r:id="rId10"/>
    <p:sldId id="276" r:id="rId11"/>
    <p:sldId id="269" r:id="rId12"/>
    <p:sldId id="304" r:id="rId13"/>
    <p:sldId id="285" r:id="rId14"/>
    <p:sldId id="305" r:id="rId15"/>
    <p:sldId id="292" r:id="rId16"/>
    <p:sldId id="30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942F-1AB7-49E2-883F-8A0A44A60A46}" type="datetimeFigureOut">
              <a:rPr lang="zh-CN" altLang="en-US" smtClean="0"/>
              <a:pPr/>
              <a:t>2022/11/12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C9F3-A9BA-4A7C-8595-3C4ED8312A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6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0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1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1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39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72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146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90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86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03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4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88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81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18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6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06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70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7503519" y="-408600"/>
            <a:ext cx="696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-1769434" y="177554"/>
            <a:ext cx="696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92880" y="2229092"/>
            <a:ext cx="696473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65" y="-1827092"/>
            <a:ext cx="696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7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533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271952" y="2055073"/>
            <a:ext cx="9431218" cy="9607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元宇宙会场：</a:t>
            </a:r>
            <a:r>
              <a:rPr lang="zh-CN" altLang="zh-CN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学术交流与传播的新趋势</a:t>
            </a:r>
            <a:endParaRPr lang="en-US" altLang="zh-CN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5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1717724" y="3952022"/>
            <a:ext cx="8539674" cy="38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汇报人：江苏师范大学 李袁爽</a:t>
            </a:r>
          </a:p>
        </p:txBody>
      </p:sp>
      <p:sp>
        <p:nvSpPr>
          <p:cNvPr id="7" name="矩形 6"/>
          <p:cNvSpPr/>
          <p:nvPr/>
        </p:nvSpPr>
        <p:spPr>
          <a:xfrm>
            <a:off x="1927514" y="2718108"/>
            <a:ext cx="10477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——基于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2022GSE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元宇宙会场的分析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32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7360f53-c1f1-4c19-95a7-8a89debcaa23">
            <a:extLst>
              <a:ext uri="{FF2B5EF4-FFF2-40B4-BE49-F238E27FC236}">
                <a16:creationId xmlns:a16="http://schemas.microsoft.com/office/drawing/2014/main" id="{53B1CE2D-3177-410B-A45B-9287E177B5E8}"/>
              </a:ext>
            </a:extLst>
          </p:cNvPr>
          <p:cNvGrpSpPr>
            <a:grpSpLocks noChangeAspect="1"/>
          </p:cNvGrpSpPr>
          <p:nvPr/>
        </p:nvGrpSpPr>
        <p:grpSpPr>
          <a:xfrm>
            <a:off x="1688963" y="3434861"/>
            <a:ext cx="9338786" cy="3245765"/>
            <a:chOff x="1688962" y="2252637"/>
            <a:chExt cx="9338786" cy="3245765"/>
          </a:xfrm>
        </p:grpSpPr>
        <p:grpSp>
          <p:nvGrpSpPr>
            <p:cNvPr id="4" name="组合 3"/>
            <p:cNvGrpSpPr/>
            <p:nvPr/>
          </p:nvGrpSpPr>
          <p:grpSpPr>
            <a:xfrm>
              <a:off x="1688962" y="2252637"/>
              <a:ext cx="9338786" cy="2176665"/>
              <a:chOff x="1615530" y="2252637"/>
              <a:chExt cx="7505959" cy="174947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041366" y="2252637"/>
                <a:ext cx="2156340" cy="1749473"/>
                <a:chOff x="5041366" y="2895580"/>
                <a:chExt cx="2156340" cy="1749473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5483139" y="4411648"/>
                  <a:ext cx="1272791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CN" altLang="en-US" sz="2800" b="1" dirty="0"/>
                    <a:t>沉浸式交互</a:t>
                  </a:r>
                </a:p>
              </p:txBody>
            </p:sp>
            <p:sp>
              <p:nvSpPr>
                <p:cNvPr id="29" name="任意多边形: 形状 20"/>
                <p:cNvSpPr/>
                <p:nvPr/>
              </p:nvSpPr>
              <p:spPr>
                <a:xfrm flipV="1">
                  <a:off x="5041366" y="2895580"/>
                  <a:ext cx="2156340" cy="1186707"/>
                </a:xfrm>
                <a:custGeom>
                  <a:avLst/>
                  <a:gdLst>
                    <a:gd name="connsiteX0" fmla="*/ 0 w 3390900"/>
                    <a:gd name="connsiteY0" fmla="*/ 0 h 1695450"/>
                    <a:gd name="connsiteX1" fmla="*/ 3390900 w 3390900"/>
                    <a:gd name="connsiteY1" fmla="*/ 0 h 1695450"/>
                    <a:gd name="connsiteX2" fmla="*/ 1695450 w 3390900"/>
                    <a:gd name="connsiteY2" fmla="*/ 1695450 h 1695450"/>
                    <a:gd name="connsiteX3" fmla="*/ 0 w 3390900"/>
                    <a:gd name="connsiteY3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0900" h="169545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3559356" y="3758731"/>
                <a:ext cx="1272792" cy="233405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2800" b="1" dirty="0"/>
                  <a:t>多视角参会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615530" y="3758731"/>
                <a:ext cx="1272792" cy="233405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2800" b="1" dirty="0"/>
                  <a:t>虚拟化身</a:t>
                </a: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6965149" y="2252638"/>
                <a:ext cx="2156340" cy="1749472"/>
                <a:chOff x="6965149" y="2895581"/>
                <a:chExt cx="2156340" cy="1749472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7406923" y="4411648"/>
                  <a:ext cx="1272792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CN" altLang="en-US" sz="2800" b="1" dirty="0"/>
                    <a:t>参与门槛低</a:t>
                  </a:r>
                </a:p>
              </p:txBody>
            </p:sp>
            <p:sp>
              <p:nvSpPr>
                <p:cNvPr id="14" name="任意多边形: 形状 21"/>
                <p:cNvSpPr/>
                <p:nvPr/>
              </p:nvSpPr>
              <p:spPr>
                <a:xfrm flipV="1">
                  <a:off x="6965149" y="2895581"/>
                  <a:ext cx="2156340" cy="1186707"/>
                </a:xfrm>
                <a:custGeom>
                  <a:avLst/>
                  <a:gdLst>
                    <a:gd name="connsiteX0" fmla="*/ 0 w 3390900"/>
                    <a:gd name="connsiteY0" fmla="*/ 0 h 1695450"/>
                    <a:gd name="connsiteX1" fmla="*/ 3390900 w 3390900"/>
                    <a:gd name="connsiteY1" fmla="*/ 0 h 1695450"/>
                    <a:gd name="connsiteX2" fmla="*/ 1695450 w 3390900"/>
                    <a:gd name="connsiteY2" fmla="*/ 1695450 h 1695450"/>
                    <a:gd name="connsiteX3" fmla="*/ 0 w 3390900"/>
                    <a:gd name="connsiteY3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0900" h="169545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>
              <a:off x="3719736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135911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488586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2461846" y="0"/>
            <a:ext cx="7302460" cy="3434861"/>
            <a:chOff x="2461846" y="0"/>
            <a:chExt cx="7302460" cy="3434861"/>
          </a:xfrm>
        </p:grpSpPr>
        <p:cxnSp>
          <p:nvCxnSpPr>
            <p:cNvPr id="34" name="直接连接符 33"/>
            <p:cNvCxnSpPr>
              <a:cxnSpLocks/>
            </p:cNvCxnSpPr>
            <p:nvPr/>
          </p:nvCxnSpPr>
          <p:spPr>
            <a:xfrm flipH="1" flipV="1">
              <a:off x="246184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87730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724891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972045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4037034" y="529676"/>
            <a:ext cx="4407276" cy="121007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/>
              <a:t>元宇宙会议的特色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C8C71BBE-DA8B-B5B9-EF9E-A751920F4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2"/>
          <a:stretch/>
        </p:blipFill>
        <p:spPr>
          <a:xfrm>
            <a:off x="464252" y="1839849"/>
            <a:ext cx="2023150" cy="24107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C3337F3-3F96-FE86-85F9-60AB44A5F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29" y="1862453"/>
            <a:ext cx="3857200" cy="241075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A1D7388-0116-26B1-18B2-61E4B8F93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t="2340" r="22486" b="-2340"/>
          <a:stretch/>
        </p:blipFill>
        <p:spPr>
          <a:xfrm>
            <a:off x="7427954" y="1858651"/>
            <a:ext cx="3199752" cy="24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4bc9aed-4841-4090-8d57-9c76c0c2ef25">
            <a:extLst>
              <a:ext uri="{FF2B5EF4-FFF2-40B4-BE49-F238E27FC236}">
                <a16:creationId xmlns:a16="http://schemas.microsoft.com/office/drawing/2014/main" id="{F5AFF1B0-722C-4BD8-AF92-2EE31FCAA5FF}"/>
              </a:ext>
            </a:extLst>
          </p:cNvPr>
          <p:cNvGrpSpPr>
            <a:grpSpLocks noChangeAspect="1"/>
          </p:cNvGrpSpPr>
          <p:nvPr/>
        </p:nvGrpSpPr>
        <p:grpSpPr>
          <a:xfrm>
            <a:off x="542048" y="1962052"/>
            <a:ext cx="11352502" cy="3765409"/>
            <a:chOff x="1095376" y="1700809"/>
            <a:chExt cx="10221476" cy="3390268"/>
          </a:xfrm>
        </p:grpSpPr>
        <p:grpSp>
          <p:nvGrpSpPr>
            <p:cNvPr id="4" name="组合 3"/>
            <p:cNvGrpSpPr/>
            <p:nvPr/>
          </p:nvGrpSpPr>
          <p:grpSpPr>
            <a:xfrm>
              <a:off x="1095376" y="1700809"/>
              <a:ext cx="10221476" cy="3390268"/>
              <a:chOff x="1095376" y="1700809"/>
              <a:chExt cx="10221476" cy="339026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095376" y="1700809"/>
                <a:ext cx="10221476" cy="2377332"/>
                <a:chOff x="588348" y="1686422"/>
                <a:chExt cx="11235532" cy="2613181"/>
              </a:xfrm>
            </p:grpSpPr>
            <p:grpSp>
              <p:nvGrpSpPr>
                <p:cNvPr id="27" name="组合 26"/>
                <p:cNvGrpSpPr>
                  <a:grpSpLocks noChangeAspect="1"/>
                </p:cNvGrpSpPr>
                <p:nvPr/>
              </p:nvGrpSpPr>
              <p:grpSpPr>
                <a:xfrm>
                  <a:off x="588348" y="1700810"/>
                  <a:ext cx="2503215" cy="2520001"/>
                  <a:chOff x="1983909" y="2663640"/>
                  <a:chExt cx="1657350" cy="1668463"/>
                </a:xfrm>
                <a:solidFill>
                  <a:schemeClr val="accent1"/>
                </a:solidFill>
              </p:grpSpPr>
              <p:sp>
                <p:nvSpPr>
                  <p:cNvPr id="43" name="任意多边形: 形状 2"/>
                  <p:cNvSpPr>
                    <a:spLocks/>
                  </p:cNvSpPr>
                  <p:nvPr/>
                </p:nvSpPr>
                <p:spPr bwMode="auto">
                  <a:xfrm>
                    <a:off x="1983909" y="3062103"/>
                    <a:ext cx="1216025" cy="1270000"/>
                  </a:xfrm>
                  <a:custGeom>
                    <a:avLst/>
                    <a:gdLst>
                      <a:gd name="T0" fmla="*/ 71 w 540"/>
                      <a:gd name="T1" fmla="*/ 536 h 564"/>
                      <a:gd name="T2" fmla="*/ 24 w 540"/>
                      <a:gd name="T3" fmla="*/ 488 h 564"/>
                      <a:gd name="T4" fmla="*/ 24 w 540"/>
                      <a:gd name="T5" fmla="*/ 0 h 564"/>
                      <a:gd name="T6" fmla="*/ 0 w 540"/>
                      <a:gd name="T7" fmla="*/ 0 h 564"/>
                      <a:gd name="T8" fmla="*/ 0 w 540"/>
                      <a:gd name="T9" fmla="*/ 489 h 564"/>
                      <a:gd name="T10" fmla="*/ 72 w 540"/>
                      <a:gd name="T11" fmla="*/ 564 h 564"/>
                      <a:gd name="T12" fmla="*/ 540 w 540"/>
                      <a:gd name="T13" fmla="*/ 564 h 564"/>
                      <a:gd name="T14" fmla="*/ 540 w 540"/>
                      <a:gd name="T15" fmla="*/ 536 h 564"/>
                      <a:gd name="T16" fmla="*/ 71 w 540"/>
                      <a:gd name="T17" fmla="*/ 53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0" h="564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4" name="任意多边形: 形状 3"/>
                  <p:cNvSpPr>
                    <a:spLocks/>
                  </p:cNvSpPr>
                  <p:nvPr/>
                </p:nvSpPr>
                <p:spPr bwMode="auto">
                  <a:xfrm>
                    <a:off x="2433171" y="2674753"/>
                    <a:ext cx="1208088" cy="1243013"/>
                  </a:xfrm>
                  <a:custGeom>
                    <a:avLst/>
                    <a:gdLst>
                      <a:gd name="T0" fmla="*/ 461 w 536"/>
                      <a:gd name="T1" fmla="*/ 24 h 552"/>
                      <a:gd name="T2" fmla="*/ 508 w 536"/>
                      <a:gd name="T3" fmla="*/ 70 h 552"/>
                      <a:gd name="T4" fmla="*/ 508 w 536"/>
                      <a:gd name="T5" fmla="*/ 552 h 552"/>
                      <a:gd name="T6" fmla="*/ 536 w 536"/>
                      <a:gd name="T7" fmla="*/ 552 h 552"/>
                      <a:gd name="T8" fmla="*/ 536 w 536"/>
                      <a:gd name="T9" fmla="*/ 72 h 552"/>
                      <a:gd name="T10" fmla="*/ 462 w 536"/>
                      <a:gd name="T11" fmla="*/ 0 h 552"/>
                      <a:gd name="T12" fmla="*/ 0 w 536"/>
                      <a:gd name="T13" fmla="*/ 0 h 552"/>
                      <a:gd name="T14" fmla="*/ 0 w 536"/>
                      <a:gd name="T15" fmla="*/ 24 h 552"/>
                      <a:gd name="T16" fmla="*/ 461 w 536"/>
                      <a:gd name="T17" fmla="*/ 24 h 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6" h="552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任意多边形: 形状 4"/>
                  <p:cNvSpPr>
                    <a:spLocks/>
                  </p:cNvSpPr>
                  <p:nvPr/>
                </p:nvSpPr>
                <p:spPr bwMode="auto">
                  <a:xfrm>
                    <a:off x="3277721" y="4006665"/>
                    <a:ext cx="358775" cy="315913"/>
                  </a:xfrm>
                  <a:custGeom>
                    <a:avLst/>
                    <a:gdLst>
                      <a:gd name="T0" fmla="*/ 43 w 159"/>
                      <a:gd name="T1" fmla="*/ 69 h 140"/>
                      <a:gd name="T2" fmla="*/ 34 w 159"/>
                      <a:gd name="T3" fmla="*/ 61 h 140"/>
                      <a:gd name="T4" fmla="*/ 24 w 159"/>
                      <a:gd name="T5" fmla="*/ 61 h 140"/>
                      <a:gd name="T6" fmla="*/ 7 w 159"/>
                      <a:gd name="T7" fmla="*/ 52 h 140"/>
                      <a:gd name="T8" fmla="*/ 0 w 159"/>
                      <a:gd name="T9" fmla="*/ 32 h 140"/>
                      <a:gd name="T10" fmla="*/ 10 w 159"/>
                      <a:gd name="T11" fmla="*/ 9 h 140"/>
                      <a:gd name="T12" fmla="*/ 34 w 159"/>
                      <a:gd name="T13" fmla="*/ 0 h 140"/>
                      <a:gd name="T14" fmla="*/ 61 w 159"/>
                      <a:gd name="T15" fmla="*/ 13 h 140"/>
                      <a:gd name="T16" fmla="*/ 72 w 159"/>
                      <a:gd name="T17" fmla="*/ 47 h 140"/>
                      <a:gd name="T18" fmla="*/ 42 w 159"/>
                      <a:gd name="T19" fmla="*/ 126 h 140"/>
                      <a:gd name="T20" fmla="*/ 23 w 159"/>
                      <a:gd name="T21" fmla="*/ 140 h 140"/>
                      <a:gd name="T22" fmla="*/ 13 w 159"/>
                      <a:gd name="T23" fmla="*/ 131 h 140"/>
                      <a:gd name="T24" fmla="*/ 18 w 159"/>
                      <a:gd name="T25" fmla="*/ 120 h 140"/>
                      <a:gd name="T26" fmla="*/ 36 w 159"/>
                      <a:gd name="T27" fmla="*/ 92 h 140"/>
                      <a:gd name="T28" fmla="*/ 43 w 159"/>
                      <a:gd name="T29" fmla="*/ 69 h 140"/>
                      <a:gd name="T30" fmla="*/ 130 w 159"/>
                      <a:gd name="T31" fmla="*/ 69 h 140"/>
                      <a:gd name="T32" fmla="*/ 121 w 159"/>
                      <a:gd name="T33" fmla="*/ 61 h 140"/>
                      <a:gd name="T34" fmla="*/ 112 w 159"/>
                      <a:gd name="T35" fmla="*/ 61 h 140"/>
                      <a:gd name="T36" fmla="*/ 94 w 159"/>
                      <a:gd name="T37" fmla="*/ 52 h 140"/>
                      <a:gd name="T38" fmla="*/ 87 w 159"/>
                      <a:gd name="T39" fmla="*/ 32 h 140"/>
                      <a:gd name="T40" fmla="*/ 96 w 159"/>
                      <a:gd name="T41" fmla="*/ 9 h 140"/>
                      <a:gd name="T42" fmla="*/ 120 w 159"/>
                      <a:gd name="T43" fmla="*/ 0 h 140"/>
                      <a:gd name="T44" fmla="*/ 148 w 159"/>
                      <a:gd name="T45" fmla="*/ 13 h 140"/>
                      <a:gd name="T46" fmla="*/ 159 w 159"/>
                      <a:gd name="T47" fmla="*/ 47 h 140"/>
                      <a:gd name="T48" fmla="*/ 129 w 159"/>
                      <a:gd name="T49" fmla="*/ 126 h 140"/>
                      <a:gd name="T50" fmla="*/ 109 w 159"/>
                      <a:gd name="T51" fmla="*/ 140 h 140"/>
                      <a:gd name="T52" fmla="*/ 100 w 159"/>
                      <a:gd name="T53" fmla="*/ 131 h 140"/>
                      <a:gd name="T54" fmla="*/ 106 w 159"/>
                      <a:gd name="T55" fmla="*/ 120 h 140"/>
                      <a:gd name="T56" fmla="*/ 122 w 159"/>
                      <a:gd name="T57" fmla="*/ 92 h 140"/>
                      <a:gd name="T58" fmla="*/ 130 w 159"/>
                      <a:gd name="T59" fmla="*/ 69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9" h="140">
                        <a:moveTo>
                          <a:pt x="43" y="69"/>
                        </a:moveTo>
                        <a:cubicBezTo>
                          <a:pt x="43" y="64"/>
                          <a:pt x="40" y="61"/>
                          <a:pt x="34" y="61"/>
                        </a:cubicBezTo>
                        <a:cubicBezTo>
                          <a:pt x="24" y="61"/>
                          <a:pt x="24" y="61"/>
                          <a:pt x="24" y="61"/>
                        </a:cubicBezTo>
                        <a:cubicBezTo>
                          <a:pt x="18" y="60"/>
                          <a:pt x="12" y="57"/>
                          <a:pt x="7" y="52"/>
                        </a:cubicBezTo>
                        <a:cubicBezTo>
                          <a:pt x="2" y="46"/>
                          <a:pt x="0" y="40"/>
                          <a:pt x="0" y="32"/>
                        </a:cubicBezTo>
                        <a:cubicBezTo>
                          <a:pt x="0" y="23"/>
                          <a:pt x="3" y="15"/>
                          <a:pt x="10" y="9"/>
                        </a:cubicBezTo>
                        <a:cubicBezTo>
                          <a:pt x="16" y="3"/>
                          <a:pt x="24" y="0"/>
                          <a:pt x="34" y="0"/>
                        </a:cubicBezTo>
                        <a:cubicBezTo>
                          <a:pt x="44" y="0"/>
                          <a:pt x="54" y="4"/>
                          <a:pt x="61" y="13"/>
                        </a:cubicBezTo>
                        <a:cubicBezTo>
                          <a:pt x="68" y="22"/>
                          <a:pt x="72" y="33"/>
                          <a:pt x="72" y="47"/>
                        </a:cubicBezTo>
                        <a:cubicBezTo>
                          <a:pt x="72" y="73"/>
                          <a:pt x="62" y="99"/>
                          <a:pt x="42" y="126"/>
                        </a:cubicBezTo>
                        <a:cubicBezTo>
                          <a:pt x="34" y="136"/>
                          <a:pt x="28" y="140"/>
                          <a:pt x="23" y="140"/>
                        </a:cubicBezTo>
                        <a:cubicBezTo>
                          <a:pt x="16" y="140"/>
                          <a:pt x="13" y="137"/>
                          <a:pt x="13" y="131"/>
                        </a:cubicBezTo>
                        <a:cubicBezTo>
                          <a:pt x="13" y="128"/>
                          <a:pt x="15" y="125"/>
                          <a:pt x="18" y="120"/>
                        </a:cubicBezTo>
                        <a:cubicBezTo>
                          <a:pt x="25" y="112"/>
                          <a:pt x="30" y="103"/>
                          <a:pt x="36" y="92"/>
                        </a:cubicBezTo>
                        <a:cubicBezTo>
                          <a:pt x="41" y="82"/>
                          <a:pt x="43" y="74"/>
                          <a:pt x="43" y="69"/>
                        </a:cubicBezTo>
                        <a:close/>
                        <a:moveTo>
                          <a:pt x="130" y="69"/>
                        </a:moveTo>
                        <a:cubicBezTo>
                          <a:pt x="130" y="64"/>
                          <a:pt x="127" y="61"/>
                          <a:pt x="121" y="61"/>
                        </a:cubicBezTo>
                        <a:cubicBezTo>
                          <a:pt x="112" y="61"/>
                          <a:pt x="112" y="61"/>
                          <a:pt x="112" y="61"/>
                        </a:cubicBezTo>
                        <a:cubicBezTo>
                          <a:pt x="105" y="60"/>
                          <a:pt x="99" y="57"/>
                          <a:pt x="94" y="52"/>
                        </a:cubicBezTo>
                        <a:cubicBezTo>
                          <a:pt x="89" y="46"/>
                          <a:pt x="87" y="40"/>
                          <a:pt x="87" y="32"/>
                        </a:cubicBezTo>
                        <a:cubicBezTo>
                          <a:pt x="87" y="23"/>
                          <a:pt x="90" y="15"/>
                          <a:pt x="96" y="9"/>
                        </a:cubicBezTo>
                        <a:cubicBezTo>
                          <a:pt x="103" y="3"/>
                          <a:pt x="111" y="0"/>
                          <a:pt x="120" y="0"/>
                        </a:cubicBezTo>
                        <a:cubicBezTo>
                          <a:pt x="132" y="0"/>
                          <a:pt x="141" y="4"/>
                          <a:pt x="148" y="13"/>
                        </a:cubicBezTo>
                        <a:cubicBezTo>
                          <a:pt x="155" y="22"/>
                          <a:pt x="159" y="33"/>
                          <a:pt x="159" y="47"/>
                        </a:cubicBezTo>
                        <a:cubicBezTo>
                          <a:pt x="159" y="73"/>
                          <a:pt x="149" y="99"/>
                          <a:pt x="129" y="126"/>
                        </a:cubicBezTo>
                        <a:cubicBezTo>
                          <a:pt x="121" y="136"/>
                          <a:pt x="115" y="140"/>
                          <a:pt x="109" y="140"/>
                        </a:cubicBezTo>
                        <a:cubicBezTo>
                          <a:pt x="103" y="140"/>
                          <a:pt x="100" y="137"/>
                          <a:pt x="100" y="131"/>
                        </a:cubicBezTo>
                        <a:cubicBezTo>
                          <a:pt x="100" y="128"/>
                          <a:pt x="102" y="125"/>
                          <a:pt x="106" y="120"/>
                        </a:cubicBezTo>
                        <a:cubicBezTo>
                          <a:pt x="112" y="112"/>
                          <a:pt x="117" y="103"/>
                          <a:pt x="122" y="92"/>
                        </a:cubicBezTo>
                        <a:cubicBezTo>
                          <a:pt x="127" y="82"/>
                          <a:pt x="130" y="74"/>
                          <a:pt x="130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6" name="任意多边形: 形状 5"/>
                  <p:cNvSpPr>
                    <a:spLocks/>
                  </p:cNvSpPr>
                  <p:nvPr/>
                </p:nvSpPr>
                <p:spPr bwMode="auto">
                  <a:xfrm>
                    <a:off x="1983909" y="2663640"/>
                    <a:ext cx="355600" cy="317500"/>
                  </a:xfrm>
                  <a:custGeom>
                    <a:avLst/>
                    <a:gdLst>
                      <a:gd name="T0" fmla="*/ 115 w 158"/>
                      <a:gd name="T1" fmla="*/ 72 h 141"/>
                      <a:gd name="T2" fmla="*/ 124 w 158"/>
                      <a:gd name="T3" fmla="*/ 80 h 141"/>
                      <a:gd name="T4" fmla="*/ 134 w 158"/>
                      <a:gd name="T5" fmla="*/ 80 h 141"/>
                      <a:gd name="T6" fmla="*/ 151 w 158"/>
                      <a:gd name="T7" fmla="*/ 89 h 141"/>
                      <a:gd name="T8" fmla="*/ 158 w 158"/>
                      <a:gd name="T9" fmla="*/ 109 h 141"/>
                      <a:gd name="T10" fmla="*/ 149 w 158"/>
                      <a:gd name="T11" fmla="*/ 132 h 141"/>
                      <a:gd name="T12" fmla="*/ 125 w 158"/>
                      <a:gd name="T13" fmla="*/ 141 h 141"/>
                      <a:gd name="T14" fmla="*/ 98 w 158"/>
                      <a:gd name="T15" fmla="*/ 128 h 141"/>
                      <a:gd name="T16" fmla="*/ 87 w 158"/>
                      <a:gd name="T17" fmla="*/ 94 h 141"/>
                      <a:gd name="T18" fmla="*/ 117 w 158"/>
                      <a:gd name="T19" fmla="*/ 15 h 141"/>
                      <a:gd name="T20" fmla="*/ 136 w 158"/>
                      <a:gd name="T21" fmla="*/ 0 h 141"/>
                      <a:gd name="T22" fmla="*/ 145 w 158"/>
                      <a:gd name="T23" fmla="*/ 10 h 141"/>
                      <a:gd name="T24" fmla="*/ 140 w 158"/>
                      <a:gd name="T25" fmla="*/ 21 h 141"/>
                      <a:gd name="T26" fmla="*/ 123 w 158"/>
                      <a:gd name="T27" fmla="*/ 48 h 141"/>
                      <a:gd name="T28" fmla="*/ 115 w 158"/>
                      <a:gd name="T29" fmla="*/ 72 h 141"/>
                      <a:gd name="T30" fmla="*/ 28 w 158"/>
                      <a:gd name="T31" fmla="*/ 72 h 141"/>
                      <a:gd name="T32" fmla="*/ 37 w 158"/>
                      <a:gd name="T33" fmla="*/ 80 h 141"/>
                      <a:gd name="T34" fmla="*/ 47 w 158"/>
                      <a:gd name="T35" fmla="*/ 80 h 141"/>
                      <a:gd name="T36" fmla="*/ 64 w 158"/>
                      <a:gd name="T37" fmla="*/ 89 h 141"/>
                      <a:gd name="T38" fmla="*/ 72 w 158"/>
                      <a:gd name="T39" fmla="*/ 109 h 141"/>
                      <a:gd name="T40" fmla="*/ 62 w 158"/>
                      <a:gd name="T41" fmla="*/ 132 h 141"/>
                      <a:gd name="T42" fmla="*/ 38 w 158"/>
                      <a:gd name="T43" fmla="*/ 141 h 141"/>
                      <a:gd name="T44" fmla="*/ 10 w 158"/>
                      <a:gd name="T45" fmla="*/ 128 h 141"/>
                      <a:gd name="T46" fmla="*/ 0 w 158"/>
                      <a:gd name="T47" fmla="*/ 94 h 141"/>
                      <a:gd name="T48" fmla="*/ 30 w 158"/>
                      <a:gd name="T49" fmla="*/ 15 h 141"/>
                      <a:gd name="T50" fmla="*/ 49 w 158"/>
                      <a:gd name="T51" fmla="*/ 0 h 141"/>
                      <a:gd name="T52" fmla="*/ 58 w 158"/>
                      <a:gd name="T53" fmla="*/ 10 h 141"/>
                      <a:gd name="T54" fmla="*/ 53 w 158"/>
                      <a:gd name="T55" fmla="*/ 21 h 141"/>
                      <a:gd name="T56" fmla="*/ 36 w 158"/>
                      <a:gd name="T57" fmla="*/ 48 h 141"/>
                      <a:gd name="T58" fmla="*/ 28 w 158"/>
                      <a:gd name="T59" fmla="*/ 7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8" h="141">
                        <a:moveTo>
                          <a:pt x="115" y="72"/>
                        </a:moveTo>
                        <a:cubicBezTo>
                          <a:pt x="115" y="77"/>
                          <a:pt x="118" y="80"/>
                          <a:pt x="124" y="80"/>
                        </a:cubicBezTo>
                        <a:cubicBezTo>
                          <a:pt x="134" y="80"/>
                          <a:pt x="134" y="80"/>
                          <a:pt x="134" y="80"/>
                        </a:cubicBezTo>
                        <a:cubicBezTo>
                          <a:pt x="140" y="80"/>
                          <a:pt x="146" y="83"/>
                          <a:pt x="151" y="89"/>
                        </a:cubicBezTo>
                        <a:cubicBezTo>
                          <a:pt x="156" y="95"/>
                          <a:pt x="158" y="101"/>
                          <a:pt x="158" y="109"/>
                        </a:cubicBezTo>
                        <a:cubicBezTo>
                          <a:pt x="158" y="118"/>
                          <a:pt x="155" y="126"/>
                          <a:pt x="149" y="132"/>
                        </a:cubicBezTo>
                        <a:cubicBezTo>
                          <a:pt x="142" y="138"/>
                          <a:pt x="134" y="141"/>
                          <a:pt x="125" y="141"/>
                        </a:cubicBezTo>
                        <a:cubicBezTo>
                          <a:pt x="114" y="141"/>
                          <a:pt x="105" y="137"/>
                          <a:pt x="98" y="128"/>
                        </a:cubicBezTo>
                        <a:cubicBezTo>
                          <a:pt x="90" y="119"/>
                          <a:pt x="87" y="108"/>
                          <a:pt x="87" y="94"/>
                        </a:cubicBezTo>
                        <a:cubicBezTo>
                          <a:pt x="87" y="68"/>
                          <a:pt x="97" y="42"/>
                          <a:pt x="117" y="15"/>
                        </a:cubicBezTo>
                        <a:cubicBezTo>
                          <a:pt x="124" y="5"/>
                          <a:pt x="130" y="0"/>
                          <a:pt x="136" y="0"/>
                        </a:cubicBezTo>
                        <a:cubicBezTo>
                          <a:pt x="142" y="0"/>
                          <a:pt x="145" y="4"/>
                          <a:pt x="145" y="10"/>
                        </a:cubicBezTo>
                        <a:cubicBezTo>
                          <a:pt x="145" y="13"/>
                          <a:pt x="144" y="16"/>
                          <a:pt x="140" y="21"/>
                        </a:cubicBezTo>
                        <a:cubicBezTo>
                          <a:pt x="134" y="29"/>
                          <a:pt x="128" y="38"/>
                          <a:pt x="123" y="48"/>
                        </a:cubicBezTo>
                        <a:cubicBezTo>
                          <a:pt x="118" y="59"/>
                          <a:pt x="115" y="67"/>
                          <a:pt x="115" y="72"/>
                        </a:cubicBezTo>
                        <a:close/>
                        <a:moveTo>
                          <a:pt x="28" y="72"/>
                        </a:moveTo>
                        <a:cubicBezTo>
                          <a:pt x="28" y="77"/>
                          <a:pt x="31" y="80"/>
                          <a:pt x="37" y="80"/>
                        </a:cubicBezTo>
                        <a:cubicBezTo>
                          <a:pt x="47" y="80"/>
                          <a:pt x="47" y="80"/>
                          <a:pt x="47" y="80"/>
                        </a:cubicBezTo>
                        <a:cubicBezTo>
                          <a:pt x="53" y="80"/>
                          <a:pt x="59" y="83"/>
                          <a:pt x="64" y="89"/>
                        </a:cubicBezTo>
                        <a:cubicBezTo>
                          <a:pt x="69" y="95"/>
                          <a:pt x="72" y="101"/>
                          <a:pt x="72" y="109"/>
                        </a:cubicBezTo>
                        <a:cubicBezTo>
                          <a:pt x="72" y="118"/>
                          <a:pt x="68" y="126"/>
                          <a:pt x="62" y="132"/>
                        </a:cubicBezTo>
                        <a:cubicBezTo>
                          <a:pt x="56" y="138"/>
                          <a:pt x="48" y="141"/>
                          <a:pt x="38" y="141"/>
                        </a:cubicBezTo>
                        <a:cubicBezTo>
                          <a:pt x="27" y="141"/>
                          <a:pt x="18" y="137"/>
                          <a:pt x="10" y="128"/>
                        </a:cubicBezTo>
                        <a:cubicBezTo>
                          <a:pt x="3" y="119"/>
                          <a:pt x="0" y="108"/>
                          <a:pt x="0" y="94"/>
                        </a:cubicBezTo>
                        <a:cubicBezTo>
                          <a:pt x="0" y="68"/>
                          <a:pt x="10" y="42"/>
                          <a:pt x="30" y="15"/>
                        </a:cubicBezTo>
                        <a:cubicBezTo>
                          <a:pt x="37" y="5"/>
                          <a:pt x="44" y="0"/>
                          <a:pt x="49" y="0"/>
                        </a:cubicBezTo>
                        <a:cubicBezTo>
                          <a:pt x="55" y="0"/>
                          <a:pt x="58" y="4"/>
                          <a:pt x="58" y="10"/>
                        </a:cubicBezTo>
                        <a:cubicBezTo>
                          <a:pt x="58" y="13"/>
                          <a:pt x="56" y="16"/>
                          <a:pt x="53" y="21"/>
                        </a:cubicBezTo>
                        <a:cubicBezTo>
                          <a:pt x="47" y="29"/>
                          <a:pt x="41" y="38"/>
                          <a:pt x="36" y="48"/>
                        </a:cubicBezTo>
                        <a:cubicBezTo>
                          <a:pt x="31" y="59"/>
                          <a:pt x="28" y="67"/>
                          <a:pt x="28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8" name="组合 27"/>
                <p:cNvGrpSpPr>
                  <a:grpSpLocks noChangeAspect="1"/>
                </p:cNvGrpSpPr>
                <p:nvPr/>
              </p:nvGrpSpPr>
              <p:grpSpPr>
                <a:xfrm>
                  <a:off x="3390079" y="1686422"/>
                  <a:ext cx="2515318" cy="2520000"/>
                  <a:chOff x="4052421" y="2654115"/>
                  <a:chExt cx="1704976" cy="1708150"/>
                </a:xfrm>
                <a:solidFill>
                  <a:schemeClr val="accent2"/>
                </a:solidFill>
              </p:grpSpPr>
              <p:sp>
                <p:nvSpPr>
                  <p:cNvPr id="39" name="任意多边形: 形状 8"/>
                  <p:cNvSpPr>
                    <a:spLocks/>
                  </p:cNvSpPr>
                  <p:nvPr/>
                </p:nvSpPr>
                <p:spPr bwMode="auto">
                  <a:xfrm>
                    <a:off x="4052421" y="2735078"/>
                    <a:ext cx="471488" cy="1528763"/>
                  </a:xfrm>
                  <a:custGeom>
                    <a:avLst/>
                    <a:gdLst>
                      <a:gd name="T0" fmla="*/ 25 w 209"/>
                      <a:gd name="T1" fmla="*/ 340 h 679"/>
                      <a:gd name="T2" fmla="*/ 209 w 209"/>
                      <a:gd name="T3" fmla="*/ 29 h 679"/>
                      <a:gd name="T4" fmla="*/ 209 w 209"/>
                      <a:gd name="T5" fmla="*/ 0 h 679"/>
                      <a:gd name="T6" fmla="*/ 0 w 209"/>
                      <a:gd name="T7" fmla="*/ 340 h 679"/>
                      <a:gd name="T8" fmla="*/ 209 w 209"/>
                      <a:gd name="T9" fmla="*/ 679 h 679"/>
                      <a:gd name="T10" fmla="*/ 209 w 209"/>
                      <a:gd name="T11" fmla="*/ 651 h 679"/>
                      <a:gd name="T12" fmla="*/ 25 w 209"/>
                      <a:gd name="T13" fmla="*/ 340 h 6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679">
                        <a:moveTo>
                          <a:pt x="25" y="340"/>
                        </a:moveTo>
                        <a:cubicBezTo>
                          <a:pt x="25" y="206"/>
                          <a:pt x="97" y="89"/>
                          <a:pt x="209" y="29"/>
                        </a:cubicBezTo>
                        <a:cubicBezTo>
                          <a:pt x="209" y="0"/>
                          <a:pt x="209" y="0"/>
                          <a:pt x="209" y="0"/>
                        </a:cubicBezTo>
                        <a:cubicBezTo>
                          <a:pt x="85" y="63"/>
                          <a:pt x="0" y="192"/>
                          <a:pt x="0" y="340"/>
                        </a:cubicBezTo>
                        <a:cubicBezTo>
                          <a:pt x="0" y="488"/>
                          <a:pt x="85" y="617"/>
                          <a:pt x="209" y="679"/>
                        </a:cubicBezTo>
                        <a:cubicBezTo>
                          <a:pt x="209" y="651"/>
                          <a:pt x="209" y="651"/>
                          <a:pt x="209" y="651"/>
                        </a:cubicBezTo>
                        <a:cubicBezTo>
                          <a:pt x="97" y="590"/>
                          <a:pt x="25" y="474"/>
                          <a:pt x="25" y="3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0" name="任意多边形: 形状 9"/>
                  <p:cNvSpPr>
                    <a:spLocks/>
                  </p:cNvSpPr>
                  <p:nvPr/>
                </p:nvSpPr>
                <p:spPr bwMode="auto">
                  <a:xfrm>
                    <a:off x="5270034" y="2728728"/>
                    <a:ext cx="487363" cy="1544638"/>
                  </a:xfrm>
                  <a:custGeom>
                    <a:avLst/>
                    <a:gdLst>
                      <a:gd name="T0" fmla="*/ 216 w 216"/>
                      <a:gd name="T1" fmla="*/ 343 h 686"/>
                      <a:gd name="T2" fmla="*/ 0 w 216"/>
                      <a:gd name="T3" fmla="*/ 0 h 686"/>
                      <a:gd name="T4" fmla="*/ 0 w 216"/>
                      <a:gd name="T5" fmla="*/ 28 h 686"/>
                      <a:gd name="T6" fmla="*/ 191 w 216"/>
                      <a:gd name="T7" fmla="*/ 343 h 686"/>
                      <a:gd name="T8" fmla="*/ 0 w 216"/>
                      <a:gd name="T9" fmla="*/ 657 h 686"/>
                      <a:gd name="T10" fmla="*/ 0 w 216"/>
                      <a:gd name="T11" fmla="*/ 686 h 686"/>
                      <a:gd name="T12" fmla="*/ 216 w 216"/>
                      <a:gd name="T13" fmla="*/ 343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6" h="686">
                        <a:moveTo>
                          <a:pt x="216" y="343"/>
                        </a:moveTo>
                        <a:cubicBezTo>
                          <a:pt x="216" y="192"/>
                          <a:pt x="128" y="62"/>
                          <a:pt x="0" y="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16" y="88"/>
                          <a:pt x="191" y="206"/>
                          <a:pt x="191" y="343"/>
                        </a:cubicBezTo>
                        <a:cubicBezTo>
                          <a:pt x="191" y="479"/>
                          <a:pt x="116" y="598"/>
                          <a:pt x="0" y="657"/>
                        </a:cubicBezTo>
                        <a:cubicBezTo>
                          <a:pt x="0" y="686"/>
                          <a:pt x="0" y="686"/>
                          <a:pt x="0" y="686"/>
                        </a:cubicBezTo>
                        <a:cubicBezTo>
                          <a:pt x="128" y="624"/>
                          <a:pt x="216" y="494"/>
                          <a:pt x="216" y="3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任意多边形: 形状 10"/>
                  <p:cNvSpPr>
                    <a:spLocks/>
                  </p:cNvSpPr>
                  <p:nvPr/>
                </p:nvSpPr>
                <p:spPr bwMode="auto">
                  <a:xfrm>
                    <a:off x="4665196" y="4057465"/>
                    <a:ext cx="463550" cy="304800"/>
                  </a:xfrm>
                  <a:custGeom>
                    <a:avLst/>
                    <a:gdLst>
                      <a:gd name="T0" fmla="*/ 0 w 206"/>
                      <a:gd name="T1" fmla="*/ 43 h 136"/>
                      <a:gd name="T2" fmla="*/ 43 w 206"/>
                      <a:gd name="T3" fmla="*/ 0 h 136"/>
                      <a:gd name="T4" fmla="*/ 88 w 206"/>
                      <a:gd name="T5" fmla="*/ 49 h 136"/>
                      <a:gd name="T6" fmla="*/ 21 w 206"/>
                      <a:gd name="T7" fmla="*/ 136 h 136"/>
                      <a:gd name="T8" fmla="*/ 16 w 206"/>
                      <a:gd name="T9" fmla="*/ 128 h 136"/>
                      <a:gd name="T10" fmla="*/ 65 w 206"/>
                      <a:gd name="T11" fmla="*/ 78 h 136"/>
                      <a:gd name="T12" fmla="*/ 40 w 206"/>
                      <a:gd name="T13" fmla="*/ 87 h 136"/>
                      <a:gd name="T14" fmla="*/ 0 w 206"/>
                      <a:gd name="T15" fmla="*/ 43 h 136"/>
                      <a:gd name="T16" fmla="*/ 118 w 206"/>
                      <a:gd name="T17" fmla="*/ 43 h 136"/>
                      <a:gd name="T18" fmla="*/ 161 w 206"/>
                      <a:gd name="T19" fmla="*/ 0 h 136"/>
                      <a:gd name="T20" fmla="*/ 206 w 206"/>
                      <a:gd name="T21" fmla="*/ 49 h 136"/>
                      <a:gd name="T22" fmla="*/ 140 w 206"/>
                      <a:gd name="T23" fmla="*/ 136 h 136"/>
                      <a:gd name="T24" fmla="*/ 135 w 206"/>
                      <a:gd name="T25" fmla="*/ 128 h 136"/>
                      <a:gd name="T26" fmla="*/ 183 w 206"/>
                      <a:gd name="T27" fmla="*/ 78 h 136"/>
                      <a:gd name="T28" fmla="*/ 158 w 206"/>
                      <a:gd name="T29" fmla="*/ 87 h 136"/>
                      <a:gd name="T30" fmla="*/ 118 w 206"/>
                      <a:gd name="T31" fmla="*/ 43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6" h="136">
                        <a:moveTo>
                          <a:pt x="0" y="43"/>
                        </a:moveTo>
                        <a:cubicBezTo>
                          <a:pt x="0" y="15"/>
                          <a:pt x="25" y="0"/>
                          <a:pt x="43" y="0"/>
                        </a:cubicBezTo>
                        <a:cubicBezTo>
                          <a:pt x="61" y="0"/>
                          <a:pt x="88" y="17"/>
                          <a:pt x="88" y="49"/>
                        </a:cubicBezTo>
                        <a:cubicBezTo>
                          <a:pt x="88" y="98"/>
                          <a:pt x="49" y="133"/>
                          <a:pt x="21" y="136"/>
                        </a:cubicBezTo>
                        <a:cubicBezTo>
                          <a:pt x="19" y="133"/>
                          <a:pt x="16" y="128"/>
                          <a:pt x="16" y="128"/>
                        </a:cubicBezTo>
                        <a:cubicBezTo>
                          <a:pt x="29" y="123"/>
                          <a:pt x="63" y="99"/>
                          <a:pt x="65" y="78"/>
                        </a:cubicBezTo>
                        <a:cubicBezTo>
                          <a:pt x="55" y="84"/>
                          <a:pt x="51" y="87"/>
                          <a:pt x="40" y="87"/>
                        </a:cubicBezTo>
                        <a:cubicBezTo>
                          <a:pt x="16" y="87"/>
                          <a:pt x="0" y="65"/>
                          <a:pt x="0" y="43"/>
                        </a:cubicBezTo>
                        <a:close/>
                        <a:moveTo>
                          <a:pt x="118" y="43"/>
                        </a:moveTo>
                        <a:cubicBezTo>
                          <a:pt x="118" y="15"/>
                          <a:pt x="144" y="0"/>
                          <a:pt x="161" y="0"/>
                        </a:cubicBezTo>
                        <a:cubicBezTo>
                          <a:pt x="179" y="0"/>
                          <a:pt x="206" y="17"/>
                          <a:pt x="206" y="49"/>
                        </a:cubicBezTo>
                        <a:cubicBezTo>
                          <a:pt x="206" y="98"/>
                          <a:pt x="167" y="133"/>
                          <a:pt x="140" y="136"/>
                        </a:cubicBezTo>
                        <a:cubicBezTo>
                          <a:pt x="138" y="133"/>
                          <a:pt x="135" y="128"/>
                          <a:pt x="135" y="128"/>
                        </a:cubicBezTo>
                        <a:cubicBezTo>
                          <a:pt x="147" y="123"/>
                          <a:pt x="181" y="99"/>
                          <a:pt x="183" y="78"/>
                        </a:cubicBezTo>
                        <a:cubicBezTo>
                          <a:pt x="174" y="84"/>
                          <a:pt x="170" y="87"/>
                          <a:pt x="158" y="87"/>
                        </a:cubicBezTo>
                        <a:cubicBezTo>
                          <a:pt x="135" y="87"/>
                          <a:pt x="118" y="65"/>
                          <a:pt x="118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任意多边形: 形状 11"/>
                  <p:cNvSpPr>
                    <a:spLocks/>
                  </p:cNvSpPr>
                  <p:nvPr/>
                </p:nvSpPr>
                <p:spPr bwMode="auto">
                  <a:xfrm>
                    <a:off x="4665196" y="2654115"/>
                    <a:ext cx="463550" cy="307975"/>
                  </a:xfrm>
                  <a:custGeom>
                    <a:avLst/>
                    <a:gdLst>
                      <a:gd name="T0" fmla="*/ 206 w 206"/>
                      <a:gd name="T1" fmla="*/ 94 h 137"/>
                      <a:gd name="T2" fmla="*/ 163 w 206"/>
                      <a:gd name="T3" fmla="*/ 137 h 137"/>
                      <a:gd name="T4" fmla="*/ 118 w 206"/>
                      <a:gd name="T5" fmla="*/ 88 h 137"/>
                      <a:gd name="T6" fmla="*/ 185 w 206"/>
                      <a:gd name="T7" fmla="*/ 0 h 137"/>
                      <a:gd name="T8" fmla="*/ 190 w 206"/>
                      <a:gd name="T9" fmla="*/ 9 h 137"/>
                      <a:gd name="T10" fmla="*/ 141 w 206"/>
                      <a:gd name="T11" fmla="*/ 59 h 137"/>
                      <a:gd name="T12" fmla="*/ 166 w 206"/>
                      <a:gd name="T13" fmla="*/ 50 h 137"/>
                      <a:gd name="T14" fmla="*/ 206 w 206"/>
                      <a:gd name="T15" fmla="*/ 94 h 137"/>
                      <a:gd name="T16" fmla="*/ 88 w 206"/>
                      <a:gd name="T17" fmla="*/ 94 h 137"/>
                      <a:gd name="T18" fmla="*/ 45 w 206"/>
                      <a:gd name="T19" fmla="*/ 137 h 137"/>
                      <a:gd name="T20" fmla="*/ 0 w 206"/>
                      <a:gd name="T21" fmla="*/ 88 h 137"/>
                      <a:gd name="T22" fmla="*/ 67 w 206"/>
                      <a:gd name="T23" fmla="*/ 0 h 137"/>
                      <a:gd name="T24" fmla="*/ 71 w 206"/>
                      <a:gd name="T25" fmla="*/ 9 h 137"/>
                      <a:gd name="T26" fmla="*/ 23 w 206"/>
                      <a:gd name="T27" fmla="*/ 59 h 137"/>
                      <a:gd name="T28" fmla="*/ 48 w 206"/>
                      <a:gd name="T29" fmla="*/ 50 h 137"/>
                      <a:gd name="T30" fmla="*/ 88 w 206"/>
                      <a:gd name="T31" fmla="*/ 94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6" h="137">
                        <a:moveTo>
                          <a:pt x="206" y="94"/>
                        </a:moveTo>
                        <a:cubicBezTo>
                          <a:pt x="206" y="122"/>
                          <a:pt x="181" y="137"/>
                          <a:pt x="163" y="137"/>
                        </a:cubicBezTo>
                        <a:cubicBezTo>
                          <a:pt x="145" y="137"/>
                          <a:pt x="118" y="119"/>
                          <a:pt x="118" y="88"/>
                        </a:cubicBezTo>
                        <a:cubicBezTo>
                          <a:pt x="118" y="39"/>
                          <a:pt x="157" y="4"/>
                          <a:pt x="185" y="0"/>
                        </a:cubicBezTo>
                        <a:cubicBezTo>
                          <a:pt x="187" y="4"/>
                          <a:pt x="190" y="9"/>
                          <a:pt x="190" y="9"/>
                        </a:cubicBezTo>
                        <a:cubicBezTo>
                          <a:pt x="177" y="14"/>
                          <a:pt x="143" y="38"/>
                          <a:pt x="141" y="59"/>
                        </a:cubicBezTo>
                        <a:cubicBezTo>
                          <a:pt x="151" y="53"/>
                          <a:pt x="155" y="50"/>
                          <a:pt x="166" y="50"/>
                        </a:cubicBezTo>
                        <a:cubicBezTo>
                          <a:pt x="190" y="50"/>
                          <a:pt x="206" y="72"/>
                          <a:pt x="206" y="94"/>
                        </a:cubicBezTo>
                        <a:close/>
                        <a:moveTo>
                          <a:pt x="88" y="94"/>
                        </a:moveTo>
                        <a:cubicBezTo>
                          <a:pt x="88" y="122"/>
                          <a:pt x="62" y="137"/>
                          <a:pt x="45" y="137"/>
                        </a:cubicBezTo>
                        <a:cubicBezTo>
                          <a:pt x="27" y="137"/>
                          <a:pt x="0" y="119"/>
                          <a:pt x="0" y="88"/>
                        </a:cubicBezTo>
                        <a:cubicBezTo>
                          <a:pt x="0" y="39"/>
                          <a:pt x="39" y="4"/>
                          <a:pt x="67" y="0"/>
                        </a:cubicBezTo>
                        <a:cubicBezTo>
                          <a:pt x="69" y="4"/>
                          <a:pt x="71" y="9"/>
                          <a:pt x="71" y="9"/>
                        </a:cubicBezTo>
                        <a:cubicBezTo>
                          <a:pt x="59" y="14"/>
                          <a:pt x="25" y="38"/>
                          <a:pt x="23" y="59"/>
                        </a:cubicBezTo>
                        <a:cubicBezTo>
                          <a:pt x="32" y="53"/>
                          <a:pt x="36" y="50"/>
                          <a:pt x="48" y="50"/>
                        </a:cubicBezTo>
                        <a:cubicBezTo>
                          <a:pt x="71" y="50"/>
                          <a:pt x="88" y="72"/>
                          <a:pt x="88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9" name="组合 28"/>
                <p:cNvGrpSpPr>
                  <a:grpSpLocks noChangeAspect="1"/>
                </p:cNvGrpSpPr>
                <p:nvPr/>
              </p:nvGrpSpPr>
              <p:grpSpPr>
                <a:xfrm>
                  <a:off x="6311765" y="1717593"/>
                  <a:ext cx="2529257" cy="2520000"/>
                  <a:chOff x="6281271" y="2603315"/>
                  <a:chExt cx="1735138" cy="1728788"/>
                </a:xfrm>
                <a:solidFill>
                  <a:schemeClr val="accent3"/>
                </a:solidFill>
              </p:grpSpPr>
              <p:sp>
                <p:nvSpPr>
                  <p:cNvPr id="35" name="任意多边形: 形状 14"/>
                  <p:cNvSpPr>
                    <a:spLocks/>
                  </p:cNvSpPr>
                  <p:nvPr/>
                </p:nvSpPr>
                <p:spPr bwMode="auto">
                  <a:xfrm>
                    <a:off x="6306671" y="3062103"/>
                    <a:ext cx="1214438" cy="1270000"/>
                  </a:xfrm>
                  <a:custGeom>
                    <a:avLst/>
                    <a:gdLst>
                      <a:gd name="T0" fmla="*/ 71 w 540"/>
                      <a:gd name="T1" fmla="*/ 536 h 564"/>
                      <a:gd name="T2" fmla="*/ 24 w 540"/>
                      <a:gd name="T3" fmla="*/ 488 h 564"/>
                      <a:gd name="T4" fmla="*/ 24 w 540"/>
                      <a:gd name="T5" fmla="*/ 0 h 564"/>
                      <a:gd name="T6" fmla="*/ 0 w 540"/>
                      <a:gd name="T7" fmla="*/ 0 h 564"/>
                      <a:gd name="T8" fmla="*/ 0 w 540"/>
                      <a:gd name="T9" fmla="*/ 489 h 564"/>
                      <a:gd name="T10" fmla="*/ 72 w 540"/>
                      <a:gd name="T11" fmla="*/ 564 h 564"/>
                      <a:gd name="T12" fmla="*/ 540 w 540"/>
                      <a:gd name="T13" fmla="*/ 564 h 564"/>
                      <a:gd name="T14" fmla="*/ 540 w 540"/>
                      <a:gd name="T15" fmla="*/ 536 h 564"/>
                      <a:gd name="T16" fmla="*/ 71 w 540"/>
                      <a:gd name="T17" fmla="*/ 53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0" h="564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" name="任意多边形: 形状 15"/>
                  <p:cNvSpPr>
                    <a:spLocks/>
                  </p:cNvSpPr>
                  <p:nvPr/>
                </p:nvSpPr>
                <p:spPr bwMode="auto">
                  <a:xfrm>
                    <a:off x="6755934" y="2674753"/>
                    <a:ext cx="1206500" cy="1243013"/>
                  </a:xfrm>
                  <a:custGeom>
                    <a:avLst/>
                    <a:gdLst>
                      <a:gd name="T0" fmla="*/ 461 w 536"/>
                      <a:gd name="T1" fmla="*/ 24 h 552"/>
                      <a:gd name="T2" fmla="*/ 508 w 536"/>
                      <a:gd name="T3" fmla="*/ 70 h 552"/>
                      <a:gd name="T4" fmla="*/ 508 w 536"/>
                      <a:gd name="T5" fmla="*/ 552 h 552"/>
                      <a:gd name="T6" fmla="*/ 536 w 536"/>
                      <a:gd name="T7" fmla="*/ 552 h 552"/>
                      <a:gd name="T8" fmla="*/ 536 w 536"/>
                      <a:gd name="T9" fmla="*/ 72 h 552"/>
                      <a:gd name="T10" fmla="*/ 462 w 536"/>
                      <a:gd name="T11" fmla="*/ 0 h 552"/>
                      <a:gd name="T12" fmla="*/ 0 w 536"/>
                      <a:gd name="T13" fmla="*/ 0 h 552"/>
                      <a:gd name="T14" fmla="*/ 0 w 536"/>
                      <a:gd name="T15" fmla="*/ 24 h 552"/>
                      <a:gd name="T16" fmla="*/ 461 w 536"/>
                      <a:gd name="T17" fmla="*/ 24 h 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6" h="552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7" name="任意多边形: 形状 16"/>
                  <p:cNvSpPr>
                    <a:spLocks/>
                  </p:cNvSpPr>
                  <p:nvPr/>
                </p:nvSpPr>
                <p:spPr bwMode="auto">
                  <a:xfrm>
                    <a:off x="6281271" y="2603315"/>
                    <a:ext cx="315913" cy="265113"/>
                  </a:xfrm>
                  <a:custGeom>
                    <a:avLst/>
                    <a:gdLst>
                      <a:gd name="T0" fmla="*/ 68 w 140"/>
                      <a:gd name="T1" fmla="*/ 4 h 118"/>
                      <a:gd name="T2" fmla="*/ 80 w 140"/>
                      <a:gd name="T3" fmla="*/ 0 h 118"/>
                      <a:gd name="T4" fmla="*/ 95 w 140"/>
                      <a:gd name="T5" fmla="*/ 7 h 118"/>
                      <a:gd name="T6" fmla="*/ 107 w 140"/>
                      <a:gd name="T7" fmla="*/ 20 h 118"/>
                      <a:gd name="T8" fmla="*/ 127 w 140"/>
                      <a:gd name="T9" fmla="*/ 62 h 118"/>
                      <a:gd name="T10" fmla="*/ 140 w 140"/>
                      <a:gd name="T11" fmla="*/ 106 h 118"/>
                      <a:gd name="T12" fmla="*/ 132 w 140"/>
                      <a:gd name="T13" fmla="*/ 113 h 118"/>
                      <a:gd name="T14" fmla="*/ 125 w 140"/>
                      <a:gd name="T15" fmla="*/ 118 h 118"/>
                      <a:gd name="T16" fmla="*/ 123 w 140"/>
                      <a:gd name="T17" fmla="*/ 118 h 118"/>
                      <a:gd name="T18" fmla="*/ 121 w 140"/>
                      <a:gd name="T19" fmla="*/ 118 h 118"/>
                      <a:gd name="T20" fmla="*/ 85 w 140"/>
                      <a:gd name="T21" fmla="*/ 63 h 118"/>
                      <a:gd name="T22" fmla="*/ 78 w 140"/>
                      <a:gd name="T23" fmla="*/ 53 h 118"/>
                      <a:gd name="T24" fmla="*/ 72 w 140"/>
                      <a:gd name="T25" fmla="*/ 43 h 118"/>
                      <a:gd name="T26" fmla="*/ 63 w 140"/>
                      <a:gd name="T27" fmla="*/ 16 h 118"/>
                      <a:gd name="T28" fmla="*/ 68 w 140"/>
                      <a:gd name="T29" fmla="*/ 4 h 118"/>
                      <a:gd name="T30" fmla="*/ 5 w 140"/>
                      <a:gd name="T31" fmla="*/ 4 h 118"/>
                      <a:gd name="T32" fmla="*/ 17 w 140"/>
                      <a:gd name="T33" fmla="*/ 0 h 118"/>
                      <a:gd name="T34" fmla="*/ 32 w 140"/>
                      <a:gd name="T35" fmla="*/ 7 h 118"/>
                      <a:gd name="T36" fmla="*/ 45 w 140"/>
                      <a:gd name="T37" fmla="*/ 20 h 118"/>
                      <a:gd name="T38" fmla="*/ 64 w 140"/>
                      <a:gd name="T39" fmla="*/ 62 h 118"/>
                      <a:gd name="T40" fmla="*/ 77 w 140"/>
                      <a:gd name="T41" fmla="*/ 106 h 118"/>
                      <a:gd name="T42" fmla="*/ 69 w 140"/>
                      <a:gd name="T43" fmla="*/ 113 h 118"/>
                      <a:gd name="T44" fmla="*/ 61 w 140"/>
                      <a:gd name="T45" fmla="*/ 118 h 118"/>
                      <a:gd name="T46" fmla="*/ 59 w 140"/>
                      <a:gd name="T47" fmla="*/ 118 h 118"/>
                      <a:gd name="T48" fmla="*/ 57 w 140"/>
                      <a:gd name="T49" fmla="*/ 118 h 118"/>
                      <a:gd name="T50" fmla="*/ 22 w 140"/>
                      <a:gd name="T51" fmla="*/ 63 h 118"/>
                      <a:gd name="T52" fmla="*/ 15 w 140"/>
                      <a:gd name="T53" fmla="*/ 53 h 118"/>
                      <a:gd name="T54" fmla="*/ 8 w 140"/>
                      <a:gd name="T55" fmla="*/ 43 h 118"/>
                      <a:gd name="T56" fmla="*/ 0 w 140"/>
                      <a:gd name="T57" fmla="*/ 16 h 118"/>
                      <a:gd name="T58" fmla="*/ 5 w 140"/>
                      <a:gd name="T59" fmla="*/ 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40" h="118">
                        <a:moveTo>
                          <a:pt x="68" y="4"/>
                        </a:moveTo>
                        <a:cubicBezTo>
                          <a:pt x="72" y="1"/>
                          <a:pt x="76" y="0"/>
                          <a:pt x="80" y="0"/>
                        </a:cubicBezTo>
                        <a:cubicBezTo>
                          <a:pt x="84" y="0"/>
                          <a:pt x="89" y="2"/>
                          <a:pt x="95" y="7"/>
                        </a:cubicBezTo>
                        <a:cubicBezTo>
                          <a:pt x="101" y="12"/>
                          <a:pt x="105" y="16"/>
                          <a:pt x="107" y="20"/>
                        </a:cubicBezTo>
                        <a:cubicBezTo>
                          <a:pt x="115" y="32"/>
                          <a:pt x="121" y="45"/>
                          <a:pt x="127" y="62"/>
                        </a:cubicBezTo>
                        <a:cubicBezTo>
                          <a:pt x="133" y="78"/>
                          <a:pt x="137" y="93"/>
                          <a:pt x="140" y="106"/>
                        </a:cubicBezTo>
                        <a:cubicBezTo>
                          <a:pt x="139" y="107"/>
                          <a:pt x="136" y="109"/>
                          <a:pt x="132" y="113"/>
                        </a:cubicBezTo>
                        <a:cubicBezTo>
                          <a:pt x="128" y="117"/>
                          <a:pt x="126" y="118"/>
                          <a:pt x="125" y="118"/>
                        </a:cubicBezTo>
                        <a:cubicBezTo>
                          <a:pt x="124" y="118"/>
                          <a:pt x="123" y="118"/>
                          <a:pt x="123" y="118"/>
                        </a:cubicBezTo>
                        <a:cubicBezTo>
                          <a:pt x="122" y="118"/>
                          <a:pt x="121" y="118"/>
                          <a:pt x="121" y="118"/>
                        </a:cubicBezTo>
                        <a:cubicBezTo>
                          <a:pt x="108" y="101"/>
                          <a:pt x="96" y="83"/>
                          <a:pt x="85" y="63"/>
                        </a:cubicBezTo>
                        <a:cubicBezTo>
                          <a:pt x="83" y="60"/>
                          <a:pt x="81" y="56"/>
                          <a:pt x="78" y="53"/>
                        </a:cubicBezTo>
                        <a:cubicBezTo>
                          <a:pt x="76" y="50"/>
                          <a:pt x="74" y="46"/>
                          <a:pt x="72" y="43"/>
                        </a:cubicBezTo>
                        <a:cubicBezTo>
                          <a:pt x="66" y="35"/>
                          <a:pt x="63" y="25"/>
                          <a:pt x="63" y="16"/>
                        </a:cubicBezTo>
                        <a:cubicBezTo>
                          <a:pt x="63" y="11"/>
                          <a:pt x="65" y="7"/>
                          <a:pt x="68" y="4"/>
                        </a:cubicBezTo>
                        <a:close/>
                        <a:moveTo>
                          <a:pt x="5" y="4"/>
                        </a:moveTo>
                        <a:cubicBezTo>
                          <a:pt x="8" y="1"/>
                          <a:pt x="12" y="0"/>
                          <a:pt x="17" y="0"/>
                        </a:cubicBezTo>
                        <a:cubicBezTo>
                          <a:pt x="22" y="0"/>
                          <a:pt x="27" y="2"/>
                          <a:pt x="32" y="7"/>
                        </a:cubicBezTo>
                        <a:cubicBezTo>
                          <a:pt x="38" y="12"/>
                          <a:pt x="42" y="16"/>
                          <a:pt x="45" y="20"/>
                        </a:cubicBezTo>
                        <a:cubicBezTo>
                          <a:pt x="52" y="32"/>
                          <a:pt x="58" y="45"/>
                          <a:pt x="64" y="62"/>
                        </a:cubicBezTo>
                        <a:cubicBezTo>
                          <a:pt x="70" y="78"/>
                          <a:pt x="74" y="93"/>
                          <a:pt x="77" y="106"/>
                        </a:cubicBezTo>
                        <a:cubicBezTo>
                          <a:pt x="76" y="107"/>
                          <a:pt x="73" y="109"/>
                          <a:pt x="69" y="113"/>
                        </a:cubicBezTo>
                        <a:cubicBezTo>
                          <a:pt x="65" y="117"/>
                          <a:pt x="63" y="118"/>
                          <a:pt x="61" y="118"/>
                        </a:cubicBezTo>
                        <a:cubicBezTo>
                          <a:pt x="61" y="118"/>
                          <a:pt x="60" y="118"/>
                          <a:pt x="59" y="118"/>
                        </a:cubicBezTo>
                        <a:cubicBezTo>
                          <a:pt x="58" y="118"/>
                          <a:pt x="58" y="118"/>
                          <a:pt x="57" y="118"/>
                        </a:cubicBezTo>
                        <a:cubicBezTo>
                          <a:pt x="44" y="101"/>
                          <a:pt x="32" y="83"/>
                          <a:pt x="22" y="63"/>
                        </a:cubicBezTo>
                        <a:cubicBezTo>
                          <a:pt x="20" y="60"/>
                          <a:pt x="17" y="56"/>
                          <a:pt x="15" y="53"/>
                        </a:cubicBezTo>
                        <a:cubicBezTo>
                          <a:pt x="13" y="50"/>
                          <a:pt x="11" y="46"/>
                          <a:pt x="8" y="43"/>
                        </a:cubicBezTo>
                        <a:cubicBezTo>
                          <a:pt x="3" y="35"/>
                          <a:pt x="0" y="25"/>
                          <a:pt x="0" y="16"/>
                        </a:cubicBezTo>
                        <a:cubicBezTo>
                          <a:pt x="0" y="11"/>
                          <a:pt x="2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8" name="任意多边形: 形状 17"/>
                  <p:cNvSpPr>
                    <a:spLocks/>
                  </p:cNvSpPr>
                  <p:nvPr/>
                </p:nvSpPr>
                <p:spPr bwMode="auto">
                  <a:xfrm>
                    <a:off x="7702084" y="4057465"/>
                    <a:ext cx="314325" cy="266700"/>
                  </a:xfrm>
                  <a:custGeom>
                    <a:avLst/>
                    <a:gdLst>
                      <a:gd name="T0" fmla="*/ 72 w 140"/>
                      <a:gd name="T1" fmla="*/ 114 h 119"/>
                      <a:gd name="T2" fmla="*/ 60 w 140"/>
                      <a:gd name="T3" fmla="*/ 119 h 119"/>
                      <a:gd name="T4" fmla="*/ 45 w 140"/>
                      <a:gd name="T5" fmla="*/ 112 h 119"/>
                      <a:gd name="T6" fmla="*/ 32 w 140"/>
                      <a:gd name="T7" fmla="*/ 99 h 119"/>
                      <a:gd name="T8" fmla="*/ 13 w 140"/>
                      <a:gd name="T9" fmla="*/ 57 h 119"/>
                      <a:gd name="T10" fmla="*/ 0 w 140"/>
                      <a:gd name="T11" fmla="*/ 13 h 119"/>
                      <a:gd name="T12" fmla="*/ 8 w 140"/>
                      <a:gd name="T13" fmla="*/ 6 h 119"/>
                      <a:gd name="T14" fmla="*/ 15 w 140"/>
                      <a:gd name="T15" fmla="*/ 0 h 119"/>
                      <a:gd name="T16" fmla="*/ 17 w 140"/>
                      <a:gd name="T17" fmla="*/ 1 h 119"/>
                      <a:gd name="T18" fmla="*/ 19 w 140"/>
                      <a:gd name="T19" fmla="*/ 1 h 119"/>
                      <a:gd name="T20" fmla="*/ 55 w 140"/>
                      <a:gd name="T21" fmla="*/ 55 h 119"/>
                      <a:gd name="T22" fmla="*/ 61 w 140"/>
                      <a:gd name="T23" fmla="*/ 66 h 119"/>
                      <a:gd name="T24" fmla="*/ 68 w 140"/>
                      <a:gd name="T25" fmla="*/ 75 h 119"/>
                      <a:gd name="T26" fmla="*/ 77 w 140"/>
                      <a:gd name="T27" fmla="*/ 103 h 119"/>
                      <a:gd name="T28" fmla="*/ 72 w 140"/>
                      <a:gd name="T29" fmla="*/ 114 h 119"/>
                      <a:gd name="T30" fmla="*/ 135 w 140"/>
                      <a:gd name="T31" fmla="*/ 114 h 119"/>
                      <a:gd name="T32" fmla="*/ 123 w 140"/>
                      <a:gd name="T33" fmla="*/ 119 h 119"/>
                      <a:gd name="T34" fmla="*/ 108 w 140"/>
                      <a:gd name="T35" fmla="*/ 112 h 119"/>
                      <a:gd name="T36" fmla="*/ 95 w 140"/>
                      <a:gd name="T37" fmla="*/ 99 h 119"/>
                      <a:gd name="T38" fmla="*/ 76 w 140"/>
                      <a:gd name="T39" fmla="*/ 57 h 119"/>
                      <a:gd name="T40" fmla="*/ 63 w 140"/>
                      <a:gd name="T41" fmla="*/ 13 h 119"/>
                      <a:gd name="T42" fmla="*/ 71 w 140"/>
                      <a:gd name="T43" fmla="*/ 6 h 119"/>
                      <a:gd name="T44" fmla="*/ 79 w 140"/>
                      <a:gd name="T45" fmla="*/ 0 h 119"/>
                      <a:gd name="T46" fmla="*/ 81 w 140"/>
                      <a:gd name="T47" fmla="*/ 1 h 119"/>
                      <a:gd name="T48" fmla="*/ 83 w 140"/>
                      <a:gd name="T49" fmla="*/ 1 h 119"/>
                      <a:gd name="T50" fmla="*/ 118 w 140"/>
                      <a:gd name="T51" fmla="*/ 55 h 119"/>
                      <a:gd name="T52" fmla="*/ 125 w 140"/>
                      <a:gd name="T53" fmla="*/ 66 h 119"/>
                      <a:gd name="T54" fmla="*/ 132 w 140"/>
                      <a:gd name="T55" fmla="*/ 75 h 119"/>
                      <a:gd name="T56" fmla="*/ 140 w 140"/>
                      <a:gd name="T57" fmla="*/ 103 h 119"/>
                      <a:gd name="T58" fmla="*/ 135 w 140"/>
                      <a:gd name="T59" fmla="*/ 114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40" h="119">
                        <a:moveTo>
                          <a:pt x="72" y="114"/>
                        </a:moveTo>
                        <a:cubicBezTo>
                          <a:pt x="68" y="117"/>
                          <a:pt x="64" y="119"/>
                          <a:pt x="60" y="119"/>
                        </a:cubicBezTo>
                        <a:cubicBezTo>
                          <a:pt x="56" y="119"/>
                          <a:pt x="51" y="116"/>
                          <a:pt x="45" y="112"/>
                        </a:cubicBezTo>
                        <a:cubicBezTo>
                          <a:pt x="39" y="107"/>
                          <a:pt x="35" y="103"/>
                          <a:pt x="32" y="99"/>
                        </a:cubicBezTo>
                        <a:cubicBezTo>
                          <a:pt x="25" y="87"/>
                          <a:pt x="19" y="73"/>
                          <a:pt x="13" y="57"/>
                        </a:cubicBezTo>
                        <a:cubicBezTo>
                          <a:pt x="7" y="41"/>
                          <a:pt x="3" y="26"/>
                          <a:pt x="0" y="13"/>
                        </a:cubicBezTo>
                        <a:cubicBezTo>
                          <a:pt x="1" y="12"/>
                          <a:pt x="4" y="9"/>
                          <a:pt x="8" y="6"/>
                        </a:cubicBezTo>
                        <a:cubicBezTo>
                          <a:pt x="12" y="2"/>
                          <a:pt x="14" y="0"/>
                          <a:pt x="15" y="0"/>
                        </a:cubicBezTo>
                        <a:cubicBezTo>
                          <a:pt x="16" y="0"/>
                          <a:pt x="17" y="0"/>
                          <a:pt x="17" y="1"/>
                        </a:cubicBezTo>
                        <a:cubicBezTo>
                          <a:pt x="18" y="1"/>
                          <a:pt x="19" y="1"/>
                          <a:pt x="19" y="1"/>
                        </a:cubicBezTo>
                        <a:cubicBezTo>
                          <a:pt x="32" y="18"/>
                          <a:pt x="44" y="36"/>
                          <a:pt x="55" y="55"/>
                        </a:cubicBezTo>
                        <a:cubicBezTo>
                          <a:pt x="57" y="59"/>
                          <a:pt x="59" y="62"/>
                          <a:pt x="61" y="66"/>
                        </a:cubicBezTo>
                        <a:cubicBezTo>
                          <a:pt x="64" y="69"/>
                          <a:pt x="66" y="72"/>
                          <a:pt x="68" y="75"/>
                        </a:cubicBezTo>
                        <a:cubicBezTo>
                          <a:pt x="74" y="84"/>
                          <a:pt x="77" y="93"/>
                          <a:pt x="77" y="103"/>
                        </a:cubicBezTo>
                        <a:cubicBezTo>
                          <a:pt x="77" y="108"/>
                          <a:pt x="75" y="112"/>
                          <a:pt x="72" y="114"/>
                        </a:cubicBezTo>
                        <a:close/>
                        <a:moveTo>
                          <a:pt x="135" y="114"/>
                        </a:moveTo>
                        <a:cubicBezTo>
                          <a:pt x="132" y="117"/>
                          <a:pt x="128" y="119"/>
                          <a:pt x="123" y="119"/>
                        </a:cubicBezTo>
                        <a:cubicBezTo>
                          <a:pt x="118" y="119"/>
                          <a:pt x="113" y="116"/>
                          <a:pt x="108" y="112"/>
                        </a:cubicBezTo>
                        <a:cubicBezTo>
                          <a:pt x="102" y="107"/>
                          <a:pt x="98" y="103"/>
                          <a:pt x="95" y="99"/>
                        </a:cubicBezTo>
                        <a:cubicBezTo>
                          <a:pt x="88" y="87"/>
                          <a:pt x="82" y="73"/>
                          <a:pt x="76" y="57"/>
                        </a:cubicBezTo>
                        <a:cubicBezTo>
                          <a:pt x="70" y="41"/>
                          <a:pt x="66" y="26"/>
                          <a:pt x="63" y="13"/>
                        </a:cubicBezTo>
                        <a:cubicBezTo>
                          <a:pt x="64" y="12"/>
                          <a:pt x="67" y="9"/>
                          <a:pt x="71" y="6"/>
                        </a:cubicBezTo>
                        <a:cubicBezTo>
                          <a:pt x="75" y="2"/>
                          <a:pt x="77" y="0"/>
                          <a:pt x="79" y="0"/>
                        </a:cubicBezTo>
                        <a:cubicBezTo>
                          <a:pt x="79" y="0"/>
                          <a:pt x="80" y="0"/>
                          <a:pt x="81" y="1"/>
                        </a:cubicBezTo>
                        <a:cubicBezTo>
                          <a:pt x="82" y="1"/>
                          <a:pt x="82" y="1"/>
                          <a:pt x="83" y="1"/>
                        </a:cubicBezTo>
                        <a:cubicBezTo>
                          <a:pt x="96" y="18"/>
                          <a:pt x="108" y="36"/>
                          <a:pt x="118" y="55"/>
                        </a:cubicBezTo>
                        <a:cubicBezTo>
                          <a:pt x="120" y="59"/>
                          <a:pt x="123" y="62"/>
                          <a:pt x="125" y="66"/>
                        </a:cubicBezTo>
                        <a:cubicBezTo>
                          <a:pt x="127" y="69"/>
                          <a:pt x="129" y="72"/>
                          <a:pt x="132" y="75"/>
                        </a:cubicBezTo>
                        <a:cubicBezTo>
                          <a:pt x="137" y="84"/>
                          <a:pt x="140" y="93"/>
                          <a:pt x="140" y="103"/>
                        </a:cubicBezTo>
                        <a:cubicBezTo>
                          <a:pt x="140" y="108"/>
                          <a:pt x="138" y="112"/>
                          <a:pt x="135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0" name="组合 29"/>
                <p:cNvGrpSpPr>
                  <a:grpSpLocks noChangeAspect="1"/>
                </p:cNvGrpSpPr>
                <p:nvPr/>
              </p:nvGrpSpPr>
              <p:grpSpPr>
                <a:xfrm>
                  <a:off x="9217299" y="1779604"/>
                  <a:ext cx="2606581" cy="2519999"/>
                  <a:chOff x="7437438" y="2481264"/>
                  <a:chExt cx="1816100" cy="1755775"/>
                </a:xfrm>
                <a:solidFill>
                  <a:schemeClr val="accent4"/>
                </a:solidFill>
              </p:grpSpPr>
              <p:sp>
                <p:nvSpPr>
                  <p:cNvPr id="31" name="任意多边形: 形状 20"/>
                  <p:cNvSpPr>
                    <a:spLocks/>
                  </p:cNvSpPr>
                  <p:nvPr/>
                </p:nvSpPr>
                <p:spPr bwMode="auto">
                  <a:xfrm>
                    <a:off x="7489825" y="2525714"/>
                    <a:ext cx="1160463" cy="1252538"/>
                  </a:xfrm>
                  <a:custGeom>
                    <a:avLst/>
                    <a:gdLst>
                      <a:gd name="T0" fmla="*/ 24 w 516"/>
                      <a:gd name="T1" fmla="*/ 536 h 556"/>
                      <a:gd name="T2" fmla="*/ 24 w 516"/>
                      <a:gd name="T3" fmla="*/ 223 h 556"/>
                      <a:gd name="T4" fmla="*/ 222 w 516"/>
                      <a:gd name="T5" fmla="*/ 24 h 556"/>
                      <a:gd name="T6" fmla="*/ 516 w 516"/>
                      <a:gd name="T7" fmla="*/ 24 h 556"/>
                      <a:gd name="T8" fmla="*/ 516 w 516"/>
                      <a:gd name="T9" fmla="*/ 0 h 556"/>
                      <a:gd name="T10" fmla="*/ 222 w 516"/>
                      <a:gd name="T11" fmla="*/ 0 h 556"/>
                      <a:gd name="T12" fmla="*/ 0 w 516"/>
                      <a:gd name="T13" fmla="*/ 223 h 556"/>
                      <a:gd name="T14" fmla="*/ 0 w 516"/>
                      <a:gd name="T15" fmla="*/ 536 h 556"/>
                      <a:gd name="T16" fmla="*/ 0 w 516"/>
                      <a:gd name="T17" fmla="*/ 556 h 556"/>
                      <a:gd name="T18" fmla="*/ 25 w 516"/>
                      <a:gd name="T19" fmla="*/ 556 h 556"/>
                      <a:gd name="T20" fmla="*/ 24 w 516"/>
                      <a:gd name="T21" fmla="*/ 536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6" h="556">
                        <a:moveTo>
                          <a:pt x="24" y="536"/>
                        </a:move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114"/>
                          <a:pt x="113" y="24"/>
                          <a:pt x="222" y="24"/>
                        </a:cubicBezTo>
                        <a:cubicBezTo>
                          <a:pt x="516" y="24"/>
                          <a:pt x="516" y="24"/>
                          <a:pt x="516" y="24"/>
                        </a:cubicBezTo>
                        <a:cubicBezTo>
                          <a:pt x="516" y="0"/>
                          <a:pt x="516" y="0"/>
                          <a:pt x="516" y="0"/>
                        </a:cubicBezTo>
                        <a:cubicBezTo>
                          <a:pt x="222" y="0"/>
                          <a:pt x="222" y="0"/>
                          <a:pt x="222" y="0"/>
                        </a:cubicBezTo>
                        <a:cubicBezTo>
                          <a:pt x="99" y="0"/>
                          <a:pt x="0" y="100"/>
                          <a:pt x="0" y="223"/>
                        </a:cubicBezTo>
                        <a:cubicBezTo>
                          <a:pt x="0" y="536"/>
                          <a:pt x="0" y="536"/>
                          <a:pt x="0" y="536"/>
                        </a:cubicBezTo>
                        <a:cubicBezTo>
                          <a:pt x="0" y="542"/>
                          <a:pt x="0" y="548"/>
                          <a:pt x="0" y="556"/>
                        </a:cubicBezTo>
                        <a:cubicBezTo>
                          <a:pt x="25" y="556"/>
                          <a:pt x="25" y="556"/>
                          <a:pt x="25" y="556"/>
                        </a:cubicBezTo>
                        <a:cubicBezTo>
                          <a:pt x="25" y="548"/>
                          <a:pt x="24" y="542"/>
                          <a:pt x="24" y="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任意多边形: 形状 21"/>
                  <p:cNvSpPr>
                    <a:spLocks/>
                  </p:cNvSpPr>
                  <p:nvPr/>
                </p:nvSpPr>
                <p:spPr bwMode="auto">
                  <a:xfrm>
                    <a:off x="8056563" y="2986089"/>
                    <a:ext cx="1143000" cy="1250950"/>
                  </a:xfrm>
                  <a:custGeom>
                    <a:avLst/>
                    <a:gdLst>
                      <a:gd name="T0" fmla="*/ 484 w 508"/>
                      <a:gd name="T1" fmla="*/ 19 h 556"/>
                      <a:gd name="T2" fmla="*/ 484 w 508"/>
                      <a:gd name="T3" fmla="*/ 332 h 556"/>
                      <a:gd name="T4" fmla="*/ 284 w 508"/>
                      <a:gd name="T5" fmla="*/ 532 h 556"/>
                      <a:gd name="T6" fmla="*/ 0 w 508"/>
                      <a:gd name="T7" fmla="*/ 532 h 556"/>
                      <a:gd name="T8" fmla="*/ 0 w 508"/>
                      <a:gd name="T9" fmla="*/ 556 h 556"/>
                      <a:gd name="T10" fmla="*/ 284 w 508"/>
                      <a:gd name="T11" fmla="*/ 556 h 556"/>
                      <a:gd name="T12" fmla="*/ 508 w 508"/>
                      <a:gd name="T13" fmla="*/ 332 h 556"/>
                      <a:gd name="T14" fmla="*/ 508 w 508"/>
                      <a:gd name="T15" fmla="*/ 19 h 556"/>
                      <a:gd name="T16" fmla="*/ 506 w 508"/>
                      <a:gd name="T17" fmla="*/ 0 h 556"/>
                      <a:gd name="T18" fmla="*/ 481 w 508"/>
                      <a:gd name="T19" fmla="*/ 0 h 556"/>
                      <a:gd name="T20" fmla="*/ 484 w 508"/>
                      <a:gd name="T21" fmla="*/ 19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8" h="556">
                        <a:moveTo>
                          <a:pt x="484" y="19"/>
                        </a:moveTo>
                        <a:cubicBezTo>
                          <a:pt x="484" y="332"/>
                          <a:pt x="484" y="332"/>
                          <a:pt x="484" y="332"/>
                        </a:cubicBezTo>
                        <a:cubicBezTo>
                          <a:pt x="484" y="441"/>
                          <a:pt x="393" y="532"/>
                          <a:pt x="284" y="532"/>
                        </a:cubicBezTo>
                        <a:cubicBezTo>
                          <a:pt x="0" y="532"/>
                          <a:pt x="0" y="532"/>
                          <a:pt x="0" y="532"/>
                        </a:cubicBezTo>
                        <a:cubicBezTo>
                          <a:pt x="0" y="556"/>
                          <a:pt x="0" y="556"/>
                          <a:pt x="0" y="556"/>
                        </a:cubicBezTo>
                        <a:cubicBezTo>
                          <a:pt x="284" y="556"/>
                          <a:pt x="284" y="556"/>
                          <a:pt x="284" y="556"/>
                        </a:cubicBezTo>
                        <a:cubicBezTo>
                          <a:pt x="407" y="556"/>
                          <a:pt x="508" y="455"/>
                          <a:pt x="508" y="332"/>
                        </a:cubicBezTo>
                        <a:cubicBezTo>
                          <a:pt x="508" y="19"/>
                          <a:pt x="508" y="19"/>
                          <a:pt x="508" y="19"/>
                        </a:cubicBezTo>
                        <a:cubicBezTo>
                          <a:pt x="508" y="12"/>
                          <a:pt x="507" y="8"/>
                          <a:pt x="506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81" y="8"/>
                          <a:pt x="484" y="12"/>
                          <a:pt x="484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3" name="任意多边形: 形状 22"/>
                  <p:cNvSpPr>
                    <a:spLocks/>
                  </p:cNvSpPr>
                  <p:nvPr/>
                </p:nvSpPr>
                <p:spPr bwMode="auto">
                  <a:xfrm>
                    <a:off x="8778875" y="2481264"/>
                    <a:ext cx="474663" cy="360363"/>
                  </a:xfrm>
                  <a:custGeom>
                    <a:avLst/>
                    <a:gdLst>
                      <a:gd name="T0" fmla="*/ 98 w 211"/>
                      <a:gd name="T1" fmla="*/ 38 h 160"/>
                      <a:gd name="T2" fmla="*/ 62 w 211"/>
                      <a:gd name="T3" fmla="*/ 122 h 160"/>
                      <a:gd name="T4" fmla="*/ 9 w 211"/>
                      <a:gd name="T5" fmla="*/ 160 h 160"/>
                      <a:gd name="T6" fmla="*/ 0 w 211"/>
                      <a:gd name="T7" fmla="*/ 156 h 160"/>
                      <a:gd name="T8" fmla="*/ 12 w 211"/>
                      <a:gd name="T9" fmla="*/ 143 h 160"/>
                      <a:gd name="T10" fmla="*/ 26 w 211"/>
                      <a:gd name="T11" fmla="*/ 127 h 160"/>
                      <a:gd name="T12" fmla="*/ 49 w 211"/>
                      <a:gd name="T13" fmla="*/ 84 h 160"/>
                      <a:gd name="T14" fmla="*/ 34 w 211"/>
                      <a:gd name="T15" fmla="*/ 53 h 160"/>
                      <a:gd name="T16" fmla="*/ 19 w 211"/>
                      <a:gd name="T17" fmla="*/ 33 h 160"/>
                      <a:gd name="T18" fmla="*/ 51 w 211"/>
                      <a:gd name="T19" fmla="*/ 0 h 160"/>
                      <a:gd name="T20" fmla="*/ 83 w 211"/>
                      <a:gd name="T21" fmla="*/ 11 h 160"/>
                      <a:gd name="T22" fmla="*/ 98 w 211"/>
                      <a:gd name="T23" fmla="*/ 38 h 160"/>
                      <a:gd name="T24" fmla="*/ 211 w 211"/>
                      <a:gd name="T25" fmla="*/ 38 h 160"/>
                      <a:gd name="T26" fmla="*/ 175 w 211"/>
                      <a:gd name="T27" fmla="*/ 122 h 160"/>
                      <a:gd name="T28" fmla="*/ 127 w 211"/>
                      <a:gd name="T29" fmla="*/ 160 h 160"/>
                      <a:gd name="T30" fmla="*/ 114 w 211"/>
                      <a:gd name="T31" fmla="*/ 157 h 160"/>
                      <a:gd name="T32" fmla="*/ 138 w 211"/>
                      <a:gd name="T33" fmla="*/ 127 h 160"/>
                      <a:gd name="T34" fmla="*/ 162 w 211"/>
                      <a:gd name="T35" fmla="*/ 83 h 160"/>
                      <a:gd name="T36" fmla="*/ 147 w 211"/>
                      <a:gd name="T37" fmla="*/ 53 h 160"/>
                      <a:gd name="T38" fmla="*/ 132 w 211"/>
                      <a:gd name="T39" fmla="*/ 33 h 160"/>
                      <a:gd name="T40" fmla="*/ 165 w 211"/>
                      <a:gd name="T41" fmla="*/ 0 h 160"/>
                      <a:gd name="T42" fmla="*/ 197 w 211"/>
                      <a:gd name="T43" fmla="*/ 11 h 160"/>
                      <a:gd name="T44" fmla="*/ 211 w 211"/>
                      <a:gd name="T45" fmla="*/ 38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1" h="160">
                        <a:moveTo>
                          <a:pt x="98" y="38"/>
                        </a:moveTo>
                        <a:cubicBezTo>
                          <a:pt x="98" y="69"/>
                          <a:pt x="86" y="97"/>
                          <a:pt x="62" y="122"/>
                        </a:cubicBezTo>
                        <a:cubicBezTo>
                          <a:pt x="38" y="147"/>
                          <a:pt x="20" y="160"/>
                          <a:pt x="9" y="160"/>
                        </a:cubicBezTo>
                        <a:cubicBezTo>
                          <a:pt x="3" y="160"/>
                          <a:pt x="0" y="158"/>
                          <a:pt x="0" y="156"/>
                        </a:cubicBezTo>
                        <a:cubicBezTo>
                          <a:pt x="3" y="153"/>
                          <a:pt x="7" y="148"/>
                          <a:pt x="12" y="143"/>
                        </a:cubicBezTo>
                        <a:cubicBezTo>
                          <a:pt x="16" y="138"/>
                          <a:pt x="21" y="132"/>
                          <a:pt x="26" y="127"/>
                        </a:cubicBezTo>
                        <a:cubicBezTo>
                          <a:pt x="41" y="110"/>
                          <a:pt x="49" y="96"/>
                          <a:pt x="49" y="84"/>
                        </a:cubicBezTo>
                        <a:cubicBezTo>
                          <a:pt x="49" y="73"/>
                          <a:pt x="44" y="62"/>
                          <a:pt x="34" y="53"/>
                        </a:cubicBezTo>
                        <a:cubicBezTo>
                          <a:pt x="24" y="44"/>
                          <a:pt x="19" y="38"/>
                          <a:pt x="19" y="33"/>
                        </a:cubicBezTo>
                        <a:cubicBezTo>
                          <a:pt x="19" y="11"/>
                          <a:pt x="30" y="0"/>
                          <a:pt x="51" y="0"/>
                        </a:cubicBezTo>
                        <a:cubicBezTo>
                          <a:pt x="62" y="0"/>
                          <a:pt x="73" y="4"/>
                          <a:pt x="83" y="11"/>
                        </a:cubicBezTo>
                        <a:cubicBezTo>
                          <a:pt x="93" y="18"/>
                          <a:pt x="98" y="27"/>
                          <a:pt x="98" y="38"/>
                        </a:cubicBezTo>
                        <a:close/>
                        <a:moveTo>
                          <a:pt x="211" y="38"/>
                        </a:moveTo>
                        <a:cubicBezTo>
                          <a:pt x="211" y="69"/>
                          <a:pt x="199" y="97"/>
                          <a:pt x="175" y="122"/>
                        </a:cubicBezTo>
                        <a:cubicBezTo>
                          <a:pt x="151" y="147"/>
                          <a:pt x="135" y="160"/>
                          <a:pt x="127" y="160"/>
                        </a:cubicBezTo>
                        <a:cubicBezTo>
                          <a:pt x="118" y="160"/>
                          <a:pt x="114" y="159"/>
                          <a:pt x="114" y="157"/>
                        </a:cubicBezTo>
                        <a:cubicBezTo>
                          <a:pt x="114" y="155"/>
                          <a:pt x="122" y="145"/>
                          <a:pt x="138" y="127"/>
                        </a:cubicBezTo>
                        <a:cubicBezTo>
                          <a:pt x="154" y="108"/>
                          <a:pt x="162" y="94"/>
                          <a:pt x="162" y="83"/>
                        </a:cubicBezTo>
                        <a:cubicBezTo>
                          <a:pt x="162" y="72"/>
                          <a:pt x="157" y="62"/>
                          <a:pt x="147" y="53"/>
                        </a:cubicBezTo>
                        <a:cubicBezTo>
                          <a:pt x="137" y="44"/>
                          <a:pt x="132" y="38"/>
                          <a:pt x="132" y="33"/>
                        </a:cubicBezTo>
                        <a:cubicBezTo>
                          <a:pt x="132" y="11"/>
                          <a:pt x="143" y="0"/>
                          <a:pt x="165" y="0"/>
                        </a:cubicBezTo>
                        <a:cubicBezTo>
                          <a:pt x="176" y="0"/>
                          <a:pt x="187" y="4"/>
                          <a:pt x="197" y="11"/>
                        </a:cubicBezTo>
                        <a:cubicBezTo>
                          <a:pt x="206" y="18"/>
                          <a:pt x="211" y="27"/>
                          <a:pt x="211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4" name="任意多边形: 形状 23"/>
                  <p:cNvSpPr>
                    <a:spLocks/>
                  </p:cNvSpPr>
                  <p:nvPr/>
                </p:nvSpPr>
                <p:spPr bwMode="auto">
                  <a:xfrm>
                    <a:off x="7437438" y="3859214"/>
                    <a:ext cx="477838" cy="360363"/>
                  </a:xfrm>
                  <a:custGeom>
                    <a:avLst/>
                    <a:gdLst>
                      <a:gd name="T0" fmla="*/ 113 w 212"/>
                      <a:gd name="T1" fmla="*/ 122 h 160"/>
                      <a:gd name="T2" fmla="*/ 150 w 212"/>
                      <a:gd name="T3" fmla="*/ 38 h 160"/>
                      <a:gd name="T4" fmla="*/ 203 w 212"/>
                      <a:gd name="T5" fmla="*/ 0 h 160"/>
                      <a:gd name="T6" fmla="*/ 212 w 212"/>
                      <a:gd name="T7" fmla="*/ 4 h 160"/>
                      <a:gd name="T8" fmla="*/ 200 w 212"/>
                      <a:gd name="T9" fmla="*/ 17 h 160"/>
                      <a:gd name="T10" fmla="*/ 186 w 212"/>
                      <a:gd name="T11" fmla="*/ 33 h 160"/>
                      <a:gd name="T12" fmla="*/ 162 w 212"/>
                      <a:gd name="T13" fmla="*/ 76 h 160"/>
                      <a:gd name="T14" fmla="*/ 177 w 212"/>
                      <a:gd name="T15" fmla="*/ 107 h 160"/>
                      <a:gd name="T16" fmla="*/ 193 w 212"/>
                      <a:gd name="T17" fmla="*/ 127 h 160"/>
                      <a:gd name="T18" fmla="*/ 160 w 212"/>
                      <a:gd name="T19" fmla="*/ 160 h 160"/>
                      <a:gd name="T20" fmla="*/ 128 w 212"/>
                      <a:gd name="T21" fmla="*/ 149 h 160"/>
                      <a:gd name="T22" fmla="*/ 113 w 212"/>
                      <a:gd name="T23" fmla="*/ 122 h 160"/>
                      <a:gd name="T24" fmla="*/ 0 w 212"/>
                      <a:gd name="T25" fmla="*/ 122 h 160"/>
                      <a:gd name="T26" fmla="*/ 36 w 212"/>
                      <a:gd name="T27" fmla="*/ 38 h 160"/>
                      <a:gd name="T28" fmla="*/ 85 w 212"/>
                      <a:gd name="T29" fmla="*/ 0 h 160"/>
                      <a:gd name="T30" fmla="*/ 98 w 212"/>
                      <a:gd name="T31" fmla="*/ 3 h 160"/>
                      <a:gd name="T32" fmla="*/ 74 w 212"/>
                      <a:gd name="T33" fmla="*/ 33 h 160"/>
                      <a:gd name="T34" fmla="*/ 50 w 212"/>
                      <a:gd name="T35" fmla="*/ 77 h 160"/>
                      <a:gd name="T36" fmla="*/ 65 w 212"/>
                      <a:gd name="T37" fmla="*/ 107 h 160"/>
                      <a:gd name="T38" fmla="*/ 80 w 212"/>
                      <a:gd name="T39" fmla="*/ 127 h 160"/>
                      <a:gd name="T40" fmla="*/ 46 w 212"/>
                      <a:gd name="T41" fmla="*/ 160 h 160"/>
                      <a:gd name="T42" fmla="*/ 15 w 212"/>
                      <a:gd name="T43" fmla="*/ 149 h 160"/>
                      <a:gd name="T44" fmla="*/ 0 w 212"/>
                      <a:gd name="T45" fmla="*/ 122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2" h="160">
                        <a:moveTo>
                          <a:pt x="113" y="122"/>
                        </a:moveTo>
                        <a:cubicBezTo>
                          <a:pt x="113" y="91"/>
                          <a:pt x="125" y="63"/>
                          <a:pt x="150" y="38"/>
                        </a:cubicBezTo>
                        <a:cubicBezTo>
                          <a:pt x="174" y="13"/>
                          <a:pt x="191" y="0"/>
                          <a:pt x="203" y="0"/>
                        </a:cubicBezTo>
                        <a:cubicBezTo>
                          <a:pt x="209" y="0"/>
                          <a:pt x="212" y="2"/>
                          <a:pt x="212" y="4"/>
                        </a:cubicBezTo>
                        <a:cubicBezTo>
                          <a:pt x="209" y="7"/>
                          <a:pt x="205" y="12"/>
                          <a:pt x="200" y="17"/>
                        </a:cubicBezTo>
                        <a:cubicBezTo>
                          <a:pt x="195" y="22"/>
                          <a:pt x="190" y="28"/>
                          <a:pt x="186" y="33"/>
                        </a:cubicBezTo>
                        <a:cubicBezTo>
                          <a:pt x="170" y="50"/>
                          <a:pt x="162" y="64"/>
                          <a:pt x="162" y="76"/>
                        </a:cubicBezTo>
                        <a:cubicBezTo>
                          <a:pt x="162" y="87"/>
                          <a:pt x="167" y="98"/>
                          <a:pt x="177" y="107"/>
                        </a:cubicBezTo>
                        <a:cubicBezTo>
                          <a:pt x="188" y="115"/>
                          <a:pt x="193" y="122"/>
                          <a:pt x="193" y="127"/>
                        </a:cubicBezTo>
                        <a:cubicBezTo>
                          <a:pt x="193" y="149"/>
                          <a:pt x="182" y="160"/>
                          <a:pt x="160" y="160"/>
                        </a:cubicBezTo>
                        <a:cubicBezTo>
                          <a:pt x="149" y="160"/>
                          <a:pt x="138" y="156"/>
                          <a:pt x="128" y="149"/>
                        </a:cubicBezTo>
                        <a:cubicBezTo>
                          <a:pt x="118" y="142"/>
                          <a:pt x="113" y="133"/>
                          <a:pt x="113" y="122"/>
                        </a:cubicBezTo>
                        <a:close/>
                        <a:moveTo>
                          <a:pt x="0" y="122"/>
                        </a:moveTo>
                        <a:cubicBezTo>
                          <a:pt x="0" y="91"/>
                          <a:pt x="12" y="63"/>
                          <a:pt x="36" y="38"/>
                        </a:cubicBezTo>
                        <a:cubicBezTo>
                          <a:pt x="60" y="13"/>
                          <a:pt x="76" y="0"/>
                          <a:pt x="85" y="0"/>
                        </a:cubicBezTo>
                        <a:cubicBezTo>
                          <a:pt x="93" y="0"/>
                          <a:pt x="98" y="1"/>
                          <a:pt x="98" y="3"/>
                        </a:cubicBezTo>
                        <a:cubicBezTo>
                          <a:pt x="98" y="5"/>
                          <a:pt x="90" y="15"/>
                          <a:pt x="74" y="33"/>
                        </a:cubicBezTo>
                        <a:cubicBezTo>
                          <a:pt x="58" y="52"/>
                          <a:pt x="50" y="66"/>
                          <a:pt x="50" y="77"/>
                        </a:cubicBezTo>
                        <a:cubicBezTo>
                          <a:pt x="50" y="88"/>
                          <a:pt x="55" y="98"/>
                          <a:pt x="65" y="107"/>
                        </a:cubicBezTo>
                        <a:cubicBezTo>
                          <a:pt x="75" y="115"/>
                          <a:pt x="80" y="122"/>
                          <a:pt x="80" y="127"/>
                        </a:cubicBezTo>
                        <a:cubicBezTo>
                          <a:pt x="80" y="149"/>
                          <a:pt x="69" y="160"/>
                          <a:pt x="46" y="160"/>
                        </a:cubicBezTo>
                        <a:cubicBezTo>
                          <a:pt x="35" y="160"/>
                          <a:pt x="25" y="156"/>
                          <a:pt x="15" y="149"/>
                        </a:cubicBezTo>
                        <a:cubicBezTo>
                          <a:pt x="5" y="142"/>
                          <a:pt x="0" y="133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D58713D-4D52-4F7E-A480-489F098AAB3B}"/>
                  </a:ext>
                </a:extLst>
              </p:cNvPr>
              <p:cNvSpPr/>
              <p:nvPr/>
            </p:nvSpPr>
            <p:spPr>
              <a:xfrm>
                <a:off x="1544786" y="2251242"/>
                <a:ext cx="1347157" cy="13728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a14="http://schemas.microsoft.com/office/drawing/2010/main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algn="ctr"/>
                <a:r>
                  <a:rPr lang="zh-CN" altLang="en-US" sz="1400" b="1" spc="30" dirty="0">
                    <a:solidFill>
                      <a:schemeClr val="accent1">
                        <a:lumMod val="100000"/>
                      </a:schemeClr>
                    </a:solidFill>
                  </a:rPr>
                  <a:t>面对面交流</a:t>
                </a:r>
                <a:endParaRPr lang="en-US" altLang="zh-CN" sz="1400" b="1" spc="30" dirty="0">
                  <a:solidFill>
                    <a:schemeClr val="accent1">
                      <a:lumMod val="100000"/>
                    </a:schemeClr>
                  </a:solidFill>
                </a:endParaRPr>
              </a:p>
              <a:p>
                <a:pPr algn="ctr"/>
                <a:endParaRPr lang="en-US" altLang="zh-CN" sz="1400" b="1" spc="30" dirty="0">
                  <a:solidFill>
                    <a:schemeClr val="accent1">
                      <a:lumMod val="100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 dirty="0">
                    <a:solidFill>
                      <a:schemeClr val="accent1">
                        <a:lumMod val="100000"/>
                      </a:schemeClr>
                    </a:solidFill>
                  </a:rPr>
                  <a:t>人际交往联络</a:t>
                </a:r>
                <a:endParaRPr lang="en-US" altLang="zh-CN" sz="1400" b="1" spc="30" dirty="0">
                  <a:solidFill>
                    <a:schemeClr val="accent1">
                      <a:lumMod val="100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</a:pPr>
                <a:endParaRPr lang="en-US" altLang="zh-CN" sz="1400" b="1" spc="30" dirty="0">
                  <a:solidFill>
                    <a:schemeClr val="accent1">
                      <a:lumMod val="100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 dirty="0">
                    <a:solidFill>
                      <a:schemeClr val="accent1">
                        <a:lumMod val="100000"/>
                      </a:schemeClr>
                    </a:solidFill>
                  </a:rPr>
                  <a:t>会议内容时效性</a:t>
                </a:r>
                <a:endParaRPr lang="en-US" altLang="zh-CN" sz="1400" b="1" spc="30" dirty="0">
                  <a:solidFill>
                    <a:schemeClr val="accent1">
                      <a:lumMod val="100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</a:pPr>
                <a:endParaRPr lang="zh-CN" altLang="en-US" sz="1400" b="1" spc="30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D58713D-4D52-4F7E-A480-489F098AAB3B}"/>
                  </a:ext>
                </a:extLst>
              </p:cNvPr>
              <p:cNvSpPr/>
              <p:nvPr/>
            </p:nvSpPr>
            <p:spPr>
              <a:xfrm>
                <a:off x="4139049" y="2400929"/>
                <a:ext cx="1385094" cy="10362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a14="http://schemas.microsoft.com/office/drawing/2010/main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1400" b="1" spc="30" dirty="0">
                    <a:solidFill>
                      <a:schemeClr val="accent2">
                        <a:lumMod val="100000"/>
                      </a:schemeClr>
                    </a:solidFill>
                  </a:rPr>
                  <a:t>打破时间、空间限制</a:t>
                </a:r>
                <a:endParaRPr lang="en-US" altLang="zh-CN" sz="1400" b="1" spc="30" dirty="0">
                  <a:solidFill>
                    <a:schemeClr val="accent2">
                      <a:lumMod val="10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zh-CN" sz="1400" b="1" spc="30" dirty="0">
                  <a:solidFill>
                    <a:schemeClr val="accent2">
                      <a:lumMod val="10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1400" b="1" spc="30" dirty="0">
                    <a:solidFill>
                      <a:schemeClr val="accent2">
                        <a:lumMod val="100000"/>
                      </a:schemeClr>
                    </a:solidFill>
                  </a:rPr>
                  <a:t>支持多设备参加会议</a:t>
                </a:r>
                <a:endParaRPr lang="en-US" altLang="zh-CN" sz="1400" b="1" spc="30" dirty="0">
                  <a:solidFill>
                    <a:schemeClr val="accent2">
                      <a:lumMod val="10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zh-CN" sz="1400" b="1" spc="30" dirty="0">
                  <a:solidFill>
                    <a:schemeClr val="accent2">
                      <a:lumMod val="10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1400" b="1" spc="30" dirty="0">
                    <a:solidFill>
                      <a:schemeClr val="accent2">
                        <a:lumMod val="100000"/>
                      </a:schemeClr>
                    </a:solidFill>
                  </a:rPr>
                  <a:t>经济环保</a:t>
                </a:r>
              </a:p>
              <a:p>
                <a:pPr algn="ctr">
                  <a:lnSpc>
                    <a:spcPct val="110000"/>
                  </a:lnSpc>
                </a:pPr>
                <a:endParaRPr lang="zh-CN" altLang="en-US" sz="1400" b="1" spc="30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D58713D-4D52-4F7E-A480-489F098AAB3B}"/>
                  </a:ext>
                </a:extLst>
              </p:cNvPr>
              <p:cNvSpPr/>
              <p:nvPr/>
            </p:nvSpPr>
            <p:spPr>
              <a:xfrm>
                <a:off x="6821412" y="4167275"/>
                <a:ext cx="783971" cy="9238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a14="http://schemas.microsoft.com/office/drawing/2010/main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zh-CN" altLang="en-US" sz="1400" b="1" spc="30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D58713D-4D52-4F7E-A480-489F098AAB3B}"/>
                  </a:ext>
                </a:extLst>
              </p:cNvPr>
              <p:cNvSpPr/>
              <p:nvPr/>
            </p:nvSpPr>
            <p:spPr>
              <a:xfrm>
                <a:off x="9420119" y="2400929"/>
                <a:ext cx="1293537" cy="10362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a14="http://schemas.microsoft.com/office/drawing/2010/main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 dirty="0">
                    <a:solidFill>
                      <a:schemeClr val="accent4">
                        <a:lumMod val="100000"/>
                      </a:schemeClr>
                    </a:solidFill>
                  </a:rPr>
                  <a:t>通过鼠标和键盘</a:t>
                </a:r>
                <a:endParaRPr lang="en-US" altLang="zh-CN" sz="1400" b="1" spc="30" dirty="0">
                  <a:solidFill>
                    <a:schemeClr val="accent4">
                      <a:lumMod val="100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 dirty="0">
                    <a:solidFill>
                      <a:schemeClr val="accent4">
                        <a:lumMod val="100000"/>
                      </a:schemeClr>
                    </a:solidFill>
                  </a:rPr>
                  <a:t>控制人物动作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01509" y="4473116"/>
              <a:ext cx="9788976" cy="340519"/>
              <a:chOff x="1486040" y="2960948"/>
              <a:chExt cx="8202455" cy="340519"/>
            </a:xfrm>
          </p:grpSpPr>
          <p:sp>
            <p:nvSpPr>
              <p:cNvPr id="16" name="文本框 59"/>
              <p:cNvSpPr txBox="1"/>
              <p:nvPr/>
            </p:nvSpPr>
            <p:spPr>
              <a:xfrm>
                <a:off x="1486040" y="2960948"/>
                <a:ext cx="1530800" cy="340519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传统会议优势</a:t>
                </a:r>
              </a:p>
            </p:txBody>
          </p:sp>
          <p:sp>
            <p:nvSpPr>
              <p:cNvPr id="14" name="文本框 57"/>
              <p:cNvSpPr txBox="1"/>
              <p:nvPr/>
            </p:nvSpPr>
            <p:spPr>
              <a:xfrm>
                <a:off x="3709926" y="2960948"/>
                <a:ext cx="1530800" cy="340519"/>
              </a:xfrm>
              <a:prstGeom prst="roundRect">
                <a:avLst/>
              </a:prstGeom>
              <a:solidFill>
                <a:schemeClr val="accent2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线上会议优势</a:t>
                </a:r>
              </a:p>
            </p:txBody>
          </p:sp>
          <p:sp>
            <p:nvSpPr>
              <p:cNvPr id="12" name="文本框 55"/>
              <p:cNvSpPr txBox="1"/>
              <p:nvPr/>
            </p:nvSpPr>
            <p:spPr>
              <a:xfrm>
                <a:off x="5933810" y="2960948"/>
                <a:ext cx="1530800" cy="340519"/>
              </a:xfrm>
              <a:prstGeom prst="roundRect">
                <a:avLst/>
              </a:prstGeom>
              <a:solidFill>
                <a:schemeClr val="accent3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科技感</a:t>
                </a:r>
              </a:p>
            </p:txBody>
          </p:sp>
          <p:sp>
            <p:nvSpPr>
              <p:cNvPr id="10" name="文本框 53"/>
              <p:cNvSpPr txBox="1"/>
              <p:nvPr/>
            </p:nvSpPr>
            <p:spPr>
              <a:xfrm>
                <a:off x="8157695" y="2960948"/>
                <a:ext cx="1530800" cy="340519"/>
              </a:xfrm>
              <a:prstGeom prst="roundRect">
                <a:avLst/>
              </a:prstGeom>
              <a:solidFill>
                <a:schemeClr val="accent4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</a:rPr>
                  <a:t>易操作</a:t>
                </a:r>
              </a:p>
            </p:txBody>
          </p:sp>
        </p:grpSp>
      </p:grpSp>
      <p:sp>
        <p:nvSpPr>
          <p:cNvPr id="47" name="文本框 23"/>
          <p:cNvSpPr txBox="1"/>
          <p:nvPr/>
        </p:nvSpPr>
        <p:spPr>
          <a:xfrm>
            <a:off x="503355" y="616903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/>
              <a:t>元宇宙会议的优势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291F91-9A53-44B2-A4B3-107C8FD1A9CD}"/>
              </a:ext>
            </a:extLst>
          </p:cNvPr>
          <p:cNvSpPr/>
          <p:nvPr/>
        </p:nvSpPr>
        <p:spPr>
          <a:xfrm>
            <a:off x="5765580" y="2509659"/>
            <a:ext cx="3839461" cy="208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a14="http://schemas.microsoft.com/office/drawing/2010/main" val="1"/>
            </a:ext>
          </a:extLst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en-US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VR/AR/MR</a:t>
            </a:r>
            <a:r>
              <a:rPr lang="zh-CN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技术、</a:t>
            </a:r>
            <a:endParaRPr lang="en-US" altLang="zh-CN" sz="1400" b="1" spc="30" dirty="0">
              <a:solidFill>
                <a:schemeClr val="accent1">
                  <a:lumMod val="100000"/>
                </a:schemeClr>
              </a:solidFill>
            </a:endParaRPr>
          </a:p>
          <a:p>
            <a:pPr algn="ctr"/>
            <a:r>
              <a:rPr lang="zh-CN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人工智能技术、</a:t>
            </a:r>
            <a:endParaRPr lang="en-US" altLang="zh-CN" sz="1400" b="1" spc="30" dirty="0">
              <a:solidFill>
                <a:schemeClr val="accent1">
                  <a:lumMod val="100000"/>
                </a:schemeClr>
              </a:solidFill>
            </a:endParaRPr>
          </a:p>
          <a:p>
            <a:pPr algn="ctr"/>
            <a:r>
              <a:rPr lang="zh-CN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物联网技术、</a:t>
            </a:r>
            <a:endParaRPr lang="en-US" altLang="zh-CN" sz="1400" b="1" spc="30" dirty="0">
              <a:solidFill>
                <a:schemeClr val="accent1">
                  <a:lumMod val="100000"/>
                </a:schemeClr>
              </a:solidFill>
            </a:endParaRPr>
          </a:p>
          <a:p>
            <a:pPr algn="ctr"/>
            <a:r>
              <a:rPr lang="en-US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3D</a:t>
            </a:r>
            <a:r>
              <a:rPr lang="zh-CN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图形渲染技术、</a:t>
            </a:r>
            <a:endParaRPr lang="en-US" altLang="zh-CN" sz="1400" b="1" spc="30" dirty="0">
              <a:solidFill>
                <a:schemeClr val="accent1">
                  <a:lumMod val="100000"/>
                </a:schemeClr>
              </a:solidFill>
            </a:endParaRPr>
          </a:p>
          <a:p>
            <a:pPr algn="ctr"/>
            <a:r>
              <a:rPr lang="zh-CN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网络及运算技术、</a:t>
            </a:r>
            <a:endParaRPr lang="en-US" altLang="zh-CN" sz="1400" b="1" spc="30" dirty="0">
              <a:solidFill>
                <a:schemeClr val="accent1">
                  <a:lumMod val="100000"/>
                </a:schemeClr>
              </a:solidFill>
            </a:endParaRPr>
          </a:p>
          <a:p>
            <a:pPr algn="ctr"/>
            <a:r>
              <a:rPr lang="en-US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NFT</a:t>
            </a:r>
            <a:r>
              <a:rPr lang="zh-CN" altLang="zh-CN" sz="1400" b="1" spc="30" dirty="0">
                <a:solidFill>
                  <a:schemeClr val="accent1">
                    <a:lumMod val="100000"/>
                  </a:schemeClr>
                </a:solidFill>
              </a:rPr>
              <a:t>等技术</a:t>
            </a:r>
            <a:r>
              <a:rPr lang="zh-CN" altLang="en-US" sz="1400" b="1" spc="30" dirty="0">
                <a:solidFill>
                  <a:schemeClr val="accent1">
                    <a:lumMod val="100000"/>
                  </a:schemeClr>
                </a:solidFill>
              </a:rPr>
              <a:t>多种技术</a:t>
            </a:r>
            <a:endParaRPr lang="en-US" altLang="zh-CN" sz="1400" b="1" spc="30" dirty="0">
              <a:solidFill>
                <a:schemeClr val="accent1">
                  <a:lumMod val="100000"/>
                </a:schemeClr>
              </a:solidFill>
            </a:endParaRPr>
          </a:p>
          <a:p>
            <a:pPr algn="ctr"/>
            <a:r>
              <a:rPr lang="zh-CN" altLang="en-US" sz="1400" b="1" spc="30" dirty="0">
                <a:solidFill>
                  <a:schemeClr val="accent1">
                    <a:lumMod val="100000"/>
                  </a:schemeClr>
                </a:solidFill>
              </a:rPr>
              <a:t>的融合使用</a:t>
            </a:r>
          </a:p>
          <a:p>
            <a:pPr algn="ctr"/>
            <a:endParaRPr lang="en-US" altLang="zh-CN" sz="1400" b="1" spc="30" dirty="0">
              <a:solidFill>
                <a:schemeClr val="accent1">
                  <a:lumMod val="10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endParaRPr lang="zh-CN" altLang="en-US" sz="1400" b="1" spc="30" dirty="0">
              <a:solidFill>
                <a:schemeClr val="accent1">
                  <a:lumMod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909793" y="3221176"/>
            <a:ext cx="9684330" cy="20435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元宇宙会场 </a:t>
            </a:r>
            <a:r>
              <a:rPr lang="en-US" altLang="zh-CN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</a:t>
            </a:r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搭建应用的关键技术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48148E-6 L 3.95833E-6 -0.07222 " pathEditMode="relative" rAng="0" ptsTypes="AA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/>
          <p:nvPr/>
        </p:nvGrpSpPr>
        <p:grpSpPr>
          <a:xfrm>
            <a:off x="1631051" y="1571364"/>
            <a:ext cx="3539465" cy="3453013"/>
            <a:chOff x="3990983" y="1563392"/>
            <a:chExt cx="4185447" cy="4108467"/>
          </a:xfrm>
        </p:grpSpPr>
        <p:grpSp>
          <p:nvGrpSpPr>
            <p:cNvPr id="12" name="Group 50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4" name="Freeform: Shape 144"/>
              <p:cNvSpPr>
                <a:spLocks/>
              </p:cNvSpPr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45"/>
              <p:cNvSpPr>
                <a:spLocks/>
              </p:cNvSpPr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Straight Connector 146"/>
              <p:cNvSpPr>
                <a:spLocks/>
              </p:cNvSpPr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47"/>
              <p:cNvSpPr>
                <a:spLocks/>
              </p:cNvSpPr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48"/>
              <p:cNvSpPr>
                <a:spLocks/>
              </p:cNvSpPr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49"/>
              <p:cNvSpPr>
                <a:spLocks/>
              </p:cNvSpPr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50"/>
              <p:cNvSpPr>
                <a:spLocks/>
              </p:cNvSpPr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51"/>
              <p:cNvSpPr>
                <a:spLocks/>
              </p:cNvSpPr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52"/>
              <p:cNvSpPr>
                <a:spLocks/>
              </p:cNvSpPr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53"/>
              <p:cNvSpPr>
                <a:spLocks/>
              </p:cNvSpPr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54"/>
              <p:cNvSpPr>
                <a:spLocks/>
              </p:cNvSpPr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55"/>
              <p:cNvSpPr>
                <a:spLocks/>
              </p:cNvSpPr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Straight Connector 156"/>
              <p:cNvSpPr>
                <a:spLocks/>
              </p:cNvSpPr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Straight Connector 157"/>
              <p:cNvSpPr>
                <a:spLocks/>
              </p:cNvSpPr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58"/>
              <p:cNvSpPr>
                <a:spLocks/>
              </p:cNvSpPr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Straight Connector 159"/>
              <p:cNvSpPr>
                <a:spLocks/>
              </p:cNvSpPr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Straight Connector 160"/>
              <p:cNvSpPr>
                <a:spLocks/>
              </p:cNvSpPr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Straight Connector 161"/>
              <p:cNvSpPr>
                <a:spLocks/>
              </p:cNvSpPr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Straight Connector 162"/>
              <p:cNvSpPr>
                <a:spLocks/>
              </p:cNvSpPr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Straight Connector 163"/>
              <p:cNvSpPr>
                <a:spLocks/>
              </p:cNvSpPr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Oval 51"/>
            <p:cNvSpPr>
              <a:spLocks/>
            </p:cNvSpPr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52"/>
            <p:cNvSpPr>
              <a:spLocks/>
            </p:cNvSpPr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65"/>
            <p:cNvSpPr>
              <a:spLocks/>
            </p:cNvSpPr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66"/>
            <p:cNvSpPr>
              <a:spLocks/>
            </p:cNvSpPr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67"/>
            <p:cNvSpPr>
              <a:spLocks/>
            </p:cNvSpPr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68"/>
            <p:cNvSpPr>
              <a:spLocks/>
            </p:cNvSpPr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69"/>
            <p:cNvSpPr>
              <a:spLocks/>
            </p:cNvSpPr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70"/>
            <p:cNvSpPr>
              <a:spLocks/>
            </p:cNvSpPr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71"/>
            <p:cNvSpPr>
              <a:spLocks/>
            </p:cNvSpPr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72"/>
            <p:cNvSpPr>
              <a:spLocks/>
            </p:cNvSpPr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73"/>
            <p:cNvSpPr>
              <a:spLocks/>
            </p:cNvSpPr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74"/>
            <p:cNvSpPr>
              <a:spLocks/>
            </p:cNvSpPr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75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77" name="Oval 127"/>
              <p:cNvSpPr>
                <a:spLocks/>
              </p:cNvSpPr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8" name="Group 128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79" name="Group 12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2" name="Oval 142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3" name="Oval 143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0" name="Group 130"/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0" name="Oval 1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Oval 1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1" name="Group 131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8" name="Oval 1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" name="Oval 1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2" name="Group 132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6" name="Oval 13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" name="Oval 137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3" name="Group 133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84" name="Oval 134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" name="Oval 135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26" name="Group 76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68" name="Group 11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75" name="Oval 125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Oval 126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9" name="Group 119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73" name="Oval 123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Oval 124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0" name="Group 120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1" name="Oval 121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Oval 122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7" name="Group 77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28" name="Group 78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6" name="Oval 11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Oval 11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Group 79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4" name="Oval 11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Oval 11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0" name="Group 80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2" name="Oval 11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11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Group 81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0" name="Oval 11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11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Oval 82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83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58" name="Oval 10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10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Group 84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6" name="Oval 10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10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Group 85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4" name="Oval 10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10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Group 86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2" name="Oval 10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10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Group 87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0" name="Oval 10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10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8" name="Group 88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48" name="Oval 9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9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89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6" name="Oval 9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9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Group 90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4" name="Oval 9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9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1" name="Group 91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2" name="Oval 9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9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4974646" y="1155015"/>
            <a:ext cx="4051969" cy="4560865"/>
            <a:chOff x="6326102" y="1412776"/>
            <a:chExt cx="4051969" cy="4560865"/>
          </a:xfrm>
        </p:grpSpPr>
        <p:sp>
          <p:nvSpPr>
            <p:cNvPr id="3" name="Oval 24"/>
            <p:cNvSpPr/>
            <p:nvPr/>
          </p:nvSpPr>
          <p:spPr>
            <a:xfrm>
              <a:off x="7221979" y="3837581"/>
              <a:ext cx="801464" cy="80146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Oval 20"/>
            <p:cNvSpPr/>
            <p:nvPr/>
          </p:nvSpPr>
          <p:spPr>
            <a:xfrm>
              <a:off x="6326102" y="1445112"/>
              <a:ext cx="801464" cy="801464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2"/>
            <p:cNvSpPr/>
            <p:nvPr/>
          </p:nvSpPr>
          <p:spPr>
            <a:xfrm>
              <a:off x="6931035" y="2605138"/>
              <a:ext cx="801464" cy="80146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26"/>
            <p:cNvSpPr/>
            <p:nvPr/>
          </p:nvSpPr>
          <p:spPr>
            <a:xfrm>
              <a:off x="6799927" y="4945333"/>
              <a:ext cx="801464" cy="80146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53"/>
            <p:cNvGrpSpPr/>
            <p:nvPr/>
          </p:nvGrpSpPr>
          <p:grpSpPr>
            <a:xfrm>
              <a:off x="7127566" y="1412776"/>
              <a:ext cx="3070489" cy="1045100"/>
              <a:chOff x="9097762" y="3444655"/>
              <a:chExt cx="3070489" cy="1045100"/>
            </a:xfrm>
          </p:grpSpPr>
          <p:sp>
            <p:nvSpPr>
              <p:cNvPr id="120" name="TextBox 54"/>
              <p:cNvSpPr txBox="1">
                <a:spLocks/>
              </p:cNvSpPr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高速网络及运算技术</a:t>
                </a:r>
              </a:p>
            </p:txBody>
          </p:sp>
          <p:sp>
            <p:nvSpPr>
              <p:cNvPr id="121" name="TextBox 55"/>
              <p:cNvSpPr txBox="1">
                <a:spLocks/>
              </p:cNvSpPr>
              <p:nvPr/>
            </p:nvSpPr>
            <p:spPr bwMode="auto">
              <a:xfrm>
                <a:off x="9097762" y="3895926"/>
                <a:ext cx="3070489" cy="59382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5G</a:t>
                </a:r>
                <a:r>
                  <a:rPr lang="zh-CN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F5G</a:t>
                </a:r>
                <a:r>
                  <a:rPr lang="zh-CN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WiFi6</a:t>
                </a:r>
                <a:r>
                  <a:rPr lang="zh-CN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高速网络环境</a:t>
                </a:r>
                <a:endParaRPr lang="en-US" altLang="zh-CN" sz="16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latinLnBrk="0">
                  <a:lnSpc>
                    <a:spcPct val="120000"/>
                  </a:lnSpc>
                </a:pPr>
                <a:r>
                  <a:rPr lang="zh-CN" altLang="en-US" sz="1600" b="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云计算</a:t>
                </a:r>
                <a:endParaRPr lang="zh-CN" altLang="en-US" sz="16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8" name="Group 56"/>
            <p:cNvGrpSpPr/>
            <p:nvPr/>
          </p:nvGrpSpPr>
          <p:grpSpPr>
            <a:xfrm>
              <a:off x="7940312" y="2669241"/>
              <a:ext cx="2225495" cy="1032392"/>
              <a:chOff x="8623933" y="3444655"/>
              <a:chExt cx="2225495" cy="1032392"/>
            </a:xfrm>
          </p:grpSpPr>
          <p:sp>
            <p:nvSpPr>
              <p:cNvPr id="118" name="TextBox 57"/>
              <p:cNvSpPr txBox="1">
                <a:spLocks/>
              </p:cNvSpPr>
              <p:nvPr/>
            </p:nvSpPr>
            <p:spPr bwMode="auto">
              <a:xfrm>
                <a:off x="8623933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zh-CN" altLang="en-US" sz="2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沉浸式交互技术</a:t>
                </a:r>
              </a:p>
            </p:txBody>
          </p:sp>
          <p:sp>
            <p:nvSpPr>
              <p:cNvPr id="119" name="TextBox 58"/>
              <p:cNvSpPr txBox="1">
                <a:spLocks/>
              </p:cNvSpPr>
              <p:nvPr/>
            </p:nvSpPr>
            <p:spPr bwMode="auto">
              <a:xfrm>
                <a:off x="8702619" y="3920869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6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VR</a:t>
                </a:r>
                <a:r>
                  <a:rPr lang="zh-CN" altLang="en-US" sz="16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、</a:t>
                </a:r>
                <a:r>
                  <a:rPr lang="en-US" altLang="zh-CN" sz="16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AR</a:t>
                </a:r>
                <a:endParaRPr lang="zh-CN" altLang="en-US" sz="16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9" name="Group 59"/>
            <p:cNvGrpSpPr/>
            <p:nvPr/>
          </p:nvGrpSpPr>
          <p:grpSpPr>
            <a:xfrm>
              <a:off x="8231262" y="3846809"/>
              <a:ext cx="2146809" cy="1024077"/>
              <a:chOff x="8914883" y="3444655"/>
              <a:chExt cx="2146809" cy="1024077"/>
            </a:xfrm>
          </p:grpSpPr>
          <p:sp>
            <p:nvSpPr>
              <p:cNvPr id="116" name="TextBox 60"/>
              <p:cNvSpPr txBox="1">
                <a:spLocks/>
              </p:cNvSpPr>
              <p:nvPr/>
            </p:nvSpPr>
            <p:spPr bwMode="auto">
              <a:xfrm>
                <a:off x="8939821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</a:rPr>
                  <a:t>人工智能技术</a:t>
                </a:r>
              </a:p>
            </p:txBody>
          </p:sp>
          <p:sp>
            <p:nvSpPr>
              <p:cNvPr id="117" name="TextBox 61"/>
              <p:cNvSpPr txBox="1">
                <a:spLocks/>
              </p:cNvSpPr>
              <p:nvPr/>
            </p:nvSpPr>
            <p:spPr bwMode="auto">
              <a:xfrm>
                <a:off x="8914883" y="3912554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驱动的虚拟数字人物</a:t>
                </a:r>
                <a:endParaRPr lang="en-US" altLang="zh-CN" sz="16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latinLnBrk="0">
                  <a:lnSpc>
                    <a:spcPct val="120000"/>
                  </a:lnSpc>
                </a:pPr>
                <a:r>
                  <a:rPr lang="zh-CN" altLang="en-US" sz="1600" b="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捏脸</a:t>
                </a:r>
                <a:endParaRPr lang="zh-CN" altLang="en-US" sz="16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7850772" y="5032690"/>
              <a:ext cx="2188375" cy="940951"/>
              <a:chOff x="9820968" y="3452968"/>
              <a:chExt cx="2188375" cy="940951"/>
            </a:xfrm>
          </p:grpSpPr>
          <p:sp>
            <p:nvSpPr>
              <p:cNvPr id="114" name="TextBox 63"/>
              <p:cNvSpPr txBox="1">
                <a:spLocks/>
              </p:cNvSpPr>
              <p:nvPr/>
            </p:nvSpPr>
            <p:spPr bwMode="auto">
              <a:xfrm>
                <a:off x="9820968" y="345296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zh-CN" altLang="en-US" sz="2400" b="1" dirty="0">
                    <a:solidFill>
                      <a:schemeClr val="accent4"/>
                    </a:solidFill>
                    <a:effectLst/>
                  </a:rPr>
                  <a:t>数字孪生技术</a:t>
                </a:r>
              </a:p>
            </p:txBody>
          </p:sp>
          <p:sp>
            <p:nvSpPr>
              <p:cNvPr id="115" name="TextBox 64"/>
              <p:cNvSpPr txBox="1">
                <a:spLocks/>
              </p:cNvSpPr>
              <p:nvPr/>
            </p:nvSpPr>
            <p:spPr bwMode="auto">
              <a:xfrm>
                <a:off x="9862534" y="3837741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zh-CN" sz="16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建立真实事物的动态孪生体</a:t>
                </a:r>
                <a:endParaRPr lang="zh-CN" altLang="en-US" sz="16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122" name="Freeform: Shape 10"/>
            <p:cNvSpPr>
              <a:spLocks noChangeAspect="1"/>
            </p:cNvSpPr>
            <p:nvPr/>
          </p:nvSpPr>
          <p:spPr bwMode="auto">
            <a:xfrm>
              <a:off x="7476131" y="4093578"/>
              <a:ext cx="302266" cy="32241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"/>
            <p:cNvSpPr>
              <a:spLocks noChangeAspect="1"/>
            </p:cNvSpPr>
            <p:nvPr/>
          </p:nvSpPr>
          <p:spPr bwMode="auto">
            <a:xfrm>
              <a:off x="7166238" y="2838249"/>
              <a:ext cx="322415" cy="27539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2"/>
            <p:cNvSpPr>
              <a:spLocks noChangeAspect="1"/>
            </p:cNvSpPr>
            <p:nvPr/>
          </p:nvSpPr>
          <p:spPr bwMode="auto">
            <a:xfrm>
              <a:off x="6569717" y="1661412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5" name="任意多边形: 形状 86"/>
            <p:cNvSpPr>
              <a:spLocks/>
            </p:cNvSpPr>
            <p:nvPr/>
          </p:nvSpPr>
          <p:spPr bwMode="auto">
            <a:xfrm>
              <a:off x="6984968" y="5231421"/>
              <a:ext cx="367615" cy="31066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</p:grpSp>
      <p:sp>
        <p:nvSpPr>
          <p:cNvPr id="127" name="Oval 20">
            <a:extLst>
              <a:ext uri="{FF2B5EF4-FFF2-40B4-BE49-F238E27FC236}">
                <a16:creationId xmlns:a16="http://schemas.microsoft.com/office/drawing/2014/main" id="{3CE6E571-2FA6-8865-158B-5375FF6C2D71}"/>
              </a:ext>
            </a:extLst>
          </p:cNvPr>
          <p:cNvSpPr/>
          <p:nvPr/>
        </p:nvSpPr>
        <p:spPr>
          <a:xfrm>
            <a:off x="4159771" y="5471292"/>
            <a:ext cx="801464" cy="80146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8" name="任意多边形: 形状 43">
            <a:extLst>
              <a:ext uri="{FF2B5EF4-FFF2-40B4-BE49-F238E27FC236}">
                <a16:creationId xmlns:a16="http://schemas.microsoft.com/office/drawing/2014/main" id="{9394BEAF-5E6D-EDC7-6611-F91505377BF5}"/>
              </a:ext>
            </a:extLst>
          </p:cNvPr>
          <p:cNvSpPr>
            <a:spLocks noEditPoints="1"/>
          </p:cNvSpPr>
          <p:nvPr/>
        </p:nvSpPr>
        <p:spPr bwMode="auto">
          <a:xfrm>
            <a:off x="4310750" y="5611627"/>
            <a:ext cx="511125" cy="46312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9" name="TextBox 54">
            <a:extLst>
              <a:ext uri="{FF2B5EF4-FFF2-40B4-BE49-F238E27FC236}">
                <a16:creationId xmlns:a16="http://schemas.microsoft.com/office/drawing/2014/main" id="{53D19C6D-4392-15E3-A73D-293D6AE98466}"/>
              </a:ext>
            </a:extLst>
          </p:cNvPr>
          <p:cNvSpPr txBox="1">
            <a:spLocks/>
          </p:cNvSpPr>
          <p:nvPr/>
        </p:nvSpPr>
        <p:spPr bwMode="auto">
          <a:xfrm>
            <a:off x="5068632" y="5657691"/>
            <a:ext cx="1304208" cy="348793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l" latinLnBrk="0"/>
            <a:r>
              <a:rPr lang="zh-CN" altLang="en-US" sz="2400" b="1" dirty="0">
                <a:solidFill>
                  <a:schemeClr val="accent1">
                    <a:lumMod val="100000"/>
                  </a:schemeClr>
                </a:solidFill>
                <a:effectLst/>
              </a:rPr>
              <a:t>大数据技术</a:t>
            </a:r>
            <a:endParaRPr lang="en-US" altLang="zh-CN" sz="2400" b="1" dirty="0">
              <a:solidFill>
                <a:schemeClr val="accent1">
                  <a:lumMod val="100000"/>
                </a:schemeClr>
              </a:solidFill>
              <a:effectLst/>
            </a:endParaRPr>
          </a:p>
          <a:p>
            <a:pPr algn="l" latinLnBrk="0"/>
            <a:endParaRPr lang="zh-CN" altLang="en-US" sz="2400" b="1" dirty="0">
              <a:solidFill>
                <a:schemeClr val="accent1">
                  <a:lumMod val="100000"/>
                </a:schemeClr>
              </a:solidFill>
              <a:effectLst/>
            </a:endParaRPr>
          </a:p>
        </p:txBody>
      </p:sp>
      <p:sp>
        <p:nvSpPr>
          <p:cNvPr id="130" name="TextBox 64">
            <a:extLst>
              <a:ext uri="{FF2B5EF4-FFF2-40B4-BE49-F238E27FC236}">
                <a16:creationId xmlns:a16="http://schemas.microsoft.com/office/drawing/2014/main" id="{4CC5F360-B571-537A-AB63-BB1838104ABD}"/>
              </a:ext>
            </a:extLst>
          </p:cNvPr>
          <p:cNvSpPr txBox="1">
            <a:spLocks/>
          </p:cNvSpPr>
          <p:nvPr/>
        </p:nvSpPr>
        <p:spPr bwMode="auto">
          <a:xfrm>
            <a:off x="5083958" y="6116429"/>
            <a:ext cx="2146809" cy="556178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数据模型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5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909793" y="3221176"/>
            <a:ext cx="9684330" cy="20435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元宇宙会场 </a:t>
            </a:r>
            <a:r>
              <a:rPr lang="en-US" altLang="zh-CN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</a:t>
            </a:r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未来发展前景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3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48148E-6 L 3.95833E-6 -0.07222 " pathEditMode="relative" rAng="0" ptsTypes="AA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640865" y="2372954"/>
            <a:ext cx="9026525" cy="1000125"/>
            <a:chOff x="1640865" y="2372954"/>
            <a:chExt cx="9026525" cy="1000125"/>
          </a:xfrm>
        </p:grpSpPr>
        <p:sp>
          <p:nvSpPr>
            <p:cNvPr id="9" name="Cross 48"/>
            <p:cNvSpPr/>
            <p:nvPr/>
          </p:nvSpPr>
          <p:spPr>
            <a:xfrm>
              <a:off x="10045090" y="2750779"/>
              <a:ext cx="622300" cy="622300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Cross 49"/>
            <p:cNvSpPr/>
            <p:nvPr/>
          </p:nvSpPr>
          <p:spPr>
            <a:xfrm>
              <a:off x="1640865" y="2372954"/>
              <a:ext cx="206375" cy="206375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0" name="文本框 23"/>
          <p:cNvSpPr txBox="1"/>
          <p:nvPr/>
        </p:nvSpPr>
        <p:spPr>
          <a:xfrm>
            <a:off x="1843485" y="1239355"/>
            <a:ext cx="8201605" cy="398103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/>
              <a:t>      元宇宙会场的搭建将信息传播</a:t>
            </a:r>
            <a:r>
              <a:rPr lang="zh-CN" altLang="zh-CN" sz="3600" b="1" dirty="0"/>
              <a:t>由纸质传播、网络传播、音视频传播发展为现阶段的以虚拟化身的方式面对面的交流传播。</a:t>
            </a:r>
            <a:endParaRPr lang="en-US" altLang="zh-CN" sz="3600" b="1" dirty="0"/>
          </a:p>
          <a:p>
            <a:pPr>
              <a:lnSpc>
                <a:spcPct val="120000"/>
              </a:lnSpc>
            </a:pPr>
            <a:r>
              <a:rPr lang="en-US" altLang="zh-CN" sz="3600" b="1" dirty="0"/>
              <a:t>      </a:t>
            </a:r>
            <a:r>
              <a:rPr lang="zh-CN" altLang="zh-CN" sz="3600" b="1" dirty="0"/>
              <a:t>元宇宙会议在多项技术的支持下，会议环境稳定，网络通畅，音视频清晰，播放屏幕大小适宜，可以为与会人员提供很好的会议环境。</a:t>
            </a:r>
            <a:r>
              <a:rPr lang="zh-CN" altLang="en-US" sz="3600" b="1" dirty="0"/>
              <a:t>同时</a:t>
            </a:r>
            <a:r>
              <a:rPr lang="zh-CN" altLang="zh-CN" sz="3600" b="1" dirty="0"/>
              <a:t>减少了脑电波、</a:t>
            </a:r>
            <a:r>
              <a:rPr lang="en-US" altLang="zh-CN" sz="3600" b="1" dirty="0"/>
              <a:t>VR</a:t>
            </a:r>
            <a:r>
              <a:rPr lang="zh-CN" altLang="zh-CN" sz="3600" b="1" dirty="0"/>
              <a:t>设备的佩戴，参会的限制逐渐减少。</a:t>
            </a:r>
            <a:endParaRPr lang="en-US" altLang="zh-CN" sz="3600" b="1" dirty="0"/>
          </a:p>
          <a:p>
            <a:pPr>
              <a:lnSpc>
                <a:spcPct val="120000"/>
              </a:lnSpc>
            </a:pPr>
            <a:r>
              <a:rPr lang="en-US" altLang="zh-CN" sz="3600" b="1" dirty="0"/>
              <a:t>      2022</a:t>
            </a:r>
            <a:r>
              <a:rPr lang="zh-CN" altLang="en-US" sz="3600" b="1" dirty="0"/>
              <a:t>年在</a:t>
            </a:r>
            <a:r>
              <a:rPr lang="zh-CN" altLang="zh-CN" sz="3600" b="1" dirty="0"/>
              <a:t>世界</a:t>
            </a:r>
            <a:r>
              <a:rPr lang="zh-CN" altLang="en-US" sz="3600" b="1" dirty="0"/>
              <a:t>范围内召开</a:t>
            </a:r>
            <a:r>
              <a:rPr lang="zh-CN" altLang="zh-CN" sz="3600" b="1" dirty="0"/>
              <a:t>元宇宙大会，预示着“高端化、专业化、国际化、市场化”的元宇宙时代的到来</a:t>
            </a:r>
          </a:p>
          <a:p>
            <a:pPr>
              <a:lnSpc>
                <a:spcPct val="120000"/>
              </a:lnSpc>
            </a:pP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65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271952" y="2678853"/>
            <a:ext cx="943121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dirty="0">
                <a:latin typeface="+mn-lt"/>
                <a:ea typeface="+mn-ea"/>
                <a:cs typeface="+mn-ea"/>
                <a:sym typeface="+mn-lt"/>
              </a:rPr>
              <a:t>肯请各位老师批评指正！</a:t>
            </a: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1717724" y="3952022"/>
            <a:ext cx="8539674" cy="38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汇报人：李袁爽              指导教师：王运武</a:t>
            </a:r>
          </a:p>
        </p:txBody>
      </p:sp>
    </p:spTree>
    <p:extLst>
      <p:ext uri="{BB962C8B-B14F-4D97-AF65-F5344CB8AC3E}">
        <p14:creationId xmlns:p14="http://schemas.microsoft.com/office/powerpoint/2010/main" val="28651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5accd2d-f733-4824-ad64-beb893ea6727"/>
          <p:cNvGrpSpPr>
            <a:grpSpLocks noChangeAspect="1"/>
          </p:cNvGrpSpPr>
          <p:nvPr/>
        </p:nvGrpSpPr>
        <p:grpSpPr>
          <a:xfrm>
            <a:off x="665970" y="2377132"/>
            <a:ext cx="10634584" cy="3045470"/>
            <a:chOff x="1126068" y="2834333"/>
            <a:chExt cx="10174486" cy="2913712"/>
          </a:xfrm>
        </p:grpSpPr>
        <p:grpSp>
          <p:nvGrpSpPr>
            <p:cNvPr id="3" name="Group 28"/>
            <p:cNvGrpSpPr/>
            <p:nvPr/>
          </p:nvGrpSpPr>
          <p:grpSpPr>
            <a:xfrm>
              <a:off x="1768046" y="2834333"/>
              <a:ext cx="1458180" cy="1663040"/>
              <a:chOff x="1856520" y="2834333"/>
              <a:chExt cx="1458180" cy="1663040"/>
            </a:xfrm>
          </p:grpSpPr>
          <p:sp>
            <p:nvSpPr>
              <p:cNvPr id="25" name="Freeform: Shape 1"/>
              <p:cNvSpPr>
                <a:spLocks/>
              </p:cNvSpPr>
              <p:nvPr/>
            </p:nvSpPr>
            <p:spPr bwMode="auto">
              <a:xfrm>
                <a:off x="185652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0"/>
              <p:cNvSpPr>
                <a:spLocks noChangeAspect="1"/>
              </p:cNvSpPr>
              <p:nvPr/>
            </p:nvSpPr>
            <p:spPr bwMode="auto">
              <a:xfrm>
                <a:off x="2330879" y="3400302"/>
                <a:ext cx="497910" cy="531102"/>
              </a:xfrm>
              <a:custGeom>
                <a:avLst/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Group 29"/>
            <p:cNvGrpSpPr/>
            <p:nvPr/>
          </p:nvGrpSpPr>
          <p:grpSpPr>
            <a:xfrm>
              <a:off x="4333661" y="2834333"/>
              <a:ext cx="1458180" cy="1663040"/>
              <a:chOff x="4196780" y="2834333"/>
              <a:chExt cx="1458180" cy="1663040"/>
            </a:xfrm>
          </p:grpSpPr>
          <p:sp>
            <p:nvSpPr>
              <p:cNvPr id="23" name="Freeform: Shape 2"/>
              <p:cNvSpPr>
                <a:spLocks/>
              </p:cNvSpPr>
              <p:nvPr/>
            </p:nvSpPr>
            <p:spPr bwMode="auto">
              <a:xfrm>
                <a:off x="419678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1"/>
              <p:cNvSpPr>
                <a:spLocks noChangeAspect="1"/>
              </p:cNvSpPr>
              <p:nvPr/>
            </p:nvSpPr>
            <p:spPr bwMode="auto">
              <a:xfrm>
                <a:off x="4660320" y="3439028"/>
                <a:ext cx="531100" cy="453650"/>
              </a:xfrm>
              <a:custGeom>
                <a:avLst/>
                <a:gdLst>
                  <a:gd name="T0" fmla="*/ 48 w 48"/>
                  <a:gd name="T1" fmla="*/ 38 h 41"/>
                  <a:gd name="T2" fmla="*/ 45 w 48"/>
                  <a:gd name="T3" fmla="*/ 41 h 41"/>
                  <a:gd name="T4" fmla="*/ 37 w 48"/>
                  <a:gd name="T5" fmla="*/ 41 h 41"/>
                  <a:gd name="T6" fmla="*/ 34 w 48"/>
                  <a:gd name="T7" fmla="*/ 38 h 41"/>
                  <a:gd name="T8" fmla="*/ 34 w 48"/>
                  <a:gd name="T9" fmla="*/ 30 h 41"/>
                  <a:gd name="T10" fmla="*/ 37 w 48"/>
                  <a:gd name="T11" fmla="*/ 27 h 41"/>
                  <a:gd name="T12" fmla="*/ 39 w 48"/>
                  <a:gd name="T13" fmla="*/ 27 h 41"/>
                  <a:gd name="T14" fmla="*/ 39 w 48"/>
                  <a:gd name="T15" fmla="*/ 22 h 41"/>
                  <a:gd name="T16" fmla="*/ 25 w 48"/>
                  <a:gd name="T17" fmla="*/ 22 h 41"/>
                  <a:gd name="T18" fmla="*/ 25 w 48"/>
                  <a:gd name="T19" fmla="*/ 27 h 41"/>
                  <a:gd name="T20" fmla="*/ 28 w 48"/>
                  <a:gd name="T21" fmla="*/ 27 h 41"/>
                  <a:gd name="T22" fmla="*/ 31 w 48"/>
                  <a:gd name="T23" fmla="*/ 30 h 41"/>
                  <a:gd name="T24" fmla="*/ 31 w 48"/>
                  <a:gd name="T25" fmla="*/ 38 h 41"/>
                  <a:gd name="T26" fmla="*/ 28 w 48"/>
                  <a:gd name="T27" fmla="*/ 41 h 41"/>
                  <a:gd name="T28" fmla="*/ 19 w 48"/>
                  <a:gd name="T29" fmla="*/ 41 h 41"/>
                  <a:gd name="T30" fmla="*/ 17 w 48"/>
                  <a:gd name="T31" fmla="*/ 38 h 41"/>
                  <a:gd name="T32" fmla="*/ 17 w 48"/>
                  <a:gd name="T33" fmla="*/ 30 h 41"/>
                  <a:gd name="T34" fmla="*/ 19 w 48"/>
                  <a:gd name="T35" fmla="*/ 27 h 41"/>
                  <a:gd name="T36" fmla="*/ 22 w 48"/>
                  <a:gd name="T37" fmla="*/ 27 h 41"/>
                  <a:gd name="T38" fmla="*/ 22 w 48"/>
                  <a:gd name="T39" fmla="*/ 22 h 41"/>
                  <a:gd name="T40" fmla="*/ 8 w 48"/>
                  <a:gd name="T41" fmla="*/ 22 h 41"/>
                  <a:gd name="T42" fmla="*/ 8 w 48"/>
                  <a:gd name="T43" fmla="*/ 27 h 41"/>
                  <a:gd name="T44" fmla="*/ 11 w 48"/>
                  <a:gd name="T45" fmla="*/ 27 h 41"/>
                  <a:gd name="T46" fmla="*/ 13 w 48"/>
                  <a:gd name="T47" fmla="*/ 30 h 41"/>
                  <a:gd name="T48" fmla="*/ 13 w 48"/>
                  <a:gd name="T49" fmla="*/ 38 h 41"/>
                  <a:gd name="T50" fmla="*/ 11 w 48"/>
                  <a:gd name="T51" fmla="*/ 41 h 41"/>
                  <a:gd name="T52" fmla="*/ 2 w 48"/>
                  <a:gd name="T53" fmla="*/ 41 h 41"/>
                  <a:gd name="T54" fmla="*/ 0 w 48"/>
                  <a:gd name="T55" fmla="*/ 38 h 41"/>
                  <a:gd name="T56" fmla="*/ 0 w 48"/>
                  <a:gd name="T57" fmla="*/ 30 h 41"/>
                  <a:gd name="T58" fmla="*/ 2 w 48"/>
                  <a:gd name="T59" fmla="*/ 27 h 41"/>
                  <a:gd name="T60" fmla="*/ 5 w 48"/>
                  <a:gd name="T61" fmla="*/ 27 h 41"/>
                  <a:gd name="T62" fmla="*/ 5 w 48"/>
                  <a:gd name="T63" fmla="*/ 22 h 41"/>
                  <a:gd name="T64" fmla="*/ 8 w 48"/>
                  <a:gd name="T65" fmla="*/ 19 h 41"/>
                  <a:gd name="T66" fmla="*/ 22 w 48"/>
                  <a:gd name="T67" fmla="*/ 19 h 41"/>
                  <a:gd name="T68" fmla="*/ 22 w 48"/>
                  <a:gd name="T69" fmla="*/ 13 h 41"/>
                  <a:gd name="T70" fmla="*/ 19 w 48"/>
                  <a:gd name="T71" fmla="*/ 13 h 41"/>
                  <a:gd name="T72" fmla="*/ 17 w 48"/>
                  <a:gd name="T73" fmla="*/ 11 h 41"/>
                  <a:gd name="T74" fmla="*/ 17 w 48"/>
                  <a:gd name="T75" fmla="*/ 2 h 41"/>
                  <a:gd name="T76" fmla="*/ 19 w 48"/>
                  <a:gd name="T77" fmla="*/ 0 h 41"/>
                  <a:gd name="T78" fmla="*/ 28 w 48"/>
                  <a:gd name="T79" fmla="*/ 0 h 41"/>
                  <a:gd name="T80" fmla="*/ 31 w 48"/>
                  <a:gd name="T81" fmla="*/ 2 h 41"/>
                  <a:gd name="T82" fmla="*/ 31 w 48"/>
                  <a:gd name="T83" fmla="*/ 11 h 41"/>
                  <a:gd name="T84" fmla="*/ 28 w 48"/>
                  <a:gd name="T85" fmla="*/ 13 h 41"/>
                  <a:gd name="T86" fmla="*/ 25 w 48"/>
                  <a:gd name="T87" fmla="*/ 13 h 41"/>
                  <a:gd name="T88" fmla="*/ 25 w 48"/>
                  <a:gd name="T89" fmla="*/ 19 h 41"/>
                  <a:gd name="T90" fmla="*/ 39 w 48"/>
                  <a:gd name="T91" fmla="*/ 19 h 41"/>
                  <a:gd name="T92" fmla="*/ 43 w 48"/>
                  <a:gd name="T93" fmla="*/ 22 h 41"/>
                  <a:gd name="T94" fmla="*/ 43 w 48"/>
                  <a:gd name="T95" fmla="*/ 27 h 41"/>
                  <a:gd name="T96" fmla="*/ 45 w 48"/>
                  <a:gd name="T97" fmla="*/ 27 h 41"/>
                  <a:gd name="T98" fmla="*/ 48 w 48"/>
                  <a:gd name="T99" fmla="*/ 30 h 41"/>
                  <a:gd name="T100" fmla="*/ 48 w 48"/>
                  <a:gd name="T10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41">
                    <a:moveTo>
                      <a:pt x="48" y="38"/>
                    </a:moveTo>
                    <a:cubicBezTo>
                      <a:pt x="48" y="40"/>
                      <a:pt x="47" y="41"/>
                      <a:pt x="45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5" y="41"/>
                      <a:pt x="34" y="40"/>
                      <a:pt x="34" y="38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5" y="27"/>
                      <a:pt x="37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31" y="28"/>
                      <a:pt x="31" y="30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29" y="41"/>
                      <a:pt x="2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1"/>
                      <a:pt x="17" y="40"/>
                      <a:pt x="17" y="38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3" y="28"/>
                      <a:pt x="13" y="3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2" y="41"/>
                      <a:pt x="11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1"/>
                      <a:pt x="0" y="40"/>
                      <a:pt x="0" y="3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1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0"/>
                      <a:pt x="6" y="19"/>
                      <a:pt x="8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7" y="12"/>
                      <a:pt x="17" y="1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2"/>
                      <a:pt x="29" y="13"/>
                      <a:pt x="28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9"/>
                      <a:pt x="43" y="20"/>
                      <a:pt x="43" y="2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8" y="28"/>
                      <a:pt x="48" y="30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6899276" y="2834333"/>
              <a:ext cx="1458180" cy="1663040"/>
              <a:chOff x="6537040" y="2834333"/>
              <a:chExt cx="1458180" cy="1663040"/>
            </a:xfrm>
          </p:grpSpPr>
          <p:sp>
            <p:nvSpPr>
              <p:cNvPr id="21" name="Freeform: Shape 3"/>
              <p:cNvSpPr>
                <a:spLocks/>
              </p:cNvSpPr>
              <p:nvPr/>
            </p:nvSpPr>
            <p:spPr bwMode="auto">
              <a:xfrm>
                <a:off x="653704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2"/>
              <p:cNvSpPr>
                <a:spLocks noChangeAspect="1"/>
              </p:cNvSpPr>
              <p:nvPr/>
            </p:nvSpPr>
            <p:spPr bwMode="auto">
              <a:xfrm>
                <a:off x="6988290" y="3404376"/>
                <a:ext cx="555680" cy="522954"/>
              </a:xfrm>
              <a:custGeom>
                <a:avLst/>
                <a:gdLst>
                  <a:gd name="connsiteX0" fmla="*/ 69646 w 508000"/>
                  <a:gd name="connsiteY0" fmla="*/ 394096 h 478080"/>
                  <a:gd name="connsiteX1" fmla="*/ 438355 w 508000"/>
                  <a:gd name="connsiteY1" fmla="*/ 394096 h 478080"/>
                  <a:gd name="connsiteX2" fmla="*/ 438355 w 508000"/>
                  <a:gd name="connsiteY2" fmla="*/ 422773 h 478080"/>
                  <a:gd name="connsiteX3" fmla="*/ 473178 w 508000"/>
                  <a:gd name="connsiteY3" fmla="*/ 422773 h 478080"/>
                  <a:gd name="connsiteX4" fmla="*/ 473178 w 508000"/>
                  <a:gd name="connsiteY4" fmla="*/ 447354 h 478080"/>
                  <a:gd name="connsiteX5" fmla="*/ 497758 w 508000"/>
                  <a:gd name="connsiteY5" fmla="*/ 447354 h 478080"/>
                  <a:gd name="connsiteX6" fmla="*/ 497758 w 508000"/>
                  <a:gd name="connsiteY6" fmla="*/ 478080 h 478080"/>
                  <a:gd name="connsiteX7" fmla="*/ 14339 w 508000"/>
                  <a:gd name="connsiteY7" fmla="*/ 478080 h 478080"/>
                  <a:gd name="connsiteX8" fmla="*/ 14339 w 508000"/>
                  <a:gd name="connsiteY8" fmla="*/ 447354 h 478080"/>
                  <a:gd name="connsiteX9" fmla="*/ 38920 w 508000"/>
                  <a:gd name="connsiteY9" fmla="*/ 447354 h 478080"/>
                  <a:gd name="connsiteX10" fmla="*/ 38920 w 508000"/>
                  <a:gd name="connsiteY10" fmla="*/ 422773 h 478080"/>
                  <a:gd name="connsiteX11" fmla="*/ 69646 w 508000"/>
                  <a:gd name="connsiteY11" fmla="*/ 422773 h 478080"/>
                  <a:gd name="connsiteX12" fmla="*/ 362031 w 508000"/>
                  <a:gd name="connsiteY12" fmla="*/ 193354 h 478080"/>
                  <a:gd name="connsiteX13" fmla="*/ 436842 w 508000"/>
                  <a:gd name="connsiteY13" fmla="*/ 193354 h 478080"/>
                  <a:gd name="connsiteX14" fmla="*/ 456791 w 508000"/>
                  <a:gd name="connsiteY14" fmla="*/ 213383 h 478080"/>
                  <a:gd name="connsiteX15" fmla="*/ 456791 w 508000"/>
                  <a:gd name="connsiteY15" fmla="*/ 233411 h 478080"/>
                  <a:gd name="connsiteX16" fmla="*/ 436842 w 508000"/>
                  <a:gd name="connsiteY16" fmla="*/ 233411 h 478080"/>
                  <a:gd name="connsiteX17" fmla="*/ 436842 w 508000"/>
                  <a:gd name="connsiteY17" fmla="*/ 373612 h 478080"/>
                  <a:gd name="connsiteX18" fmla="*/ 362031 w 508000"/>
                  <a:gd name="connsiteY18" fmla="*/ 373612 h 478080"/>
                  <a:gd name="connsiteX19" fmla="*/ 362031 w 508000"/>
                  <a:gd name="connsiteY19" fmla="*/ 233411 h 478080"/>
                  <a:gd name="connsiteX20" fmla="*/ 342081 w 508000"/>
                  <a:gd name="connsiteY20" fmla="*/ 233411 h 478080"/>
                  <a:gd name="connsiteX21" fmla="*/ 342081 w 508000"/>
                  <a:gd name="connsiteY21" fmla="*/ 213383 h 478080"/>
                  <a:gd name="connsiteX22" fmla="*/ 362031 w 508000"/>
                  <a:gd name="connsiteY22" fmla="*/ 193354 h 478080"/>
                  <a:gd name="connsiteX23" fmla="*/ 218644 w 508000"/>
                  <a:gd name="connsiteY23" fmla="*/ 193354 h 478080"/>
                  <a:gd name="connsiteX24" fmla="*/ 293455 w 508000"/>
                  <a:gd name="connsiteY24" fmla="*/ 193354 h 478080"/>
                  <a:gd name="connsiteX25" fmla="*/ 313404 w 508000"/>
                  <a:gd name="connsiteY25" fmla="*/ 213383 h 478080"/>
                  <a:gd name="connsiteX26" fmla="*/ 313404 w 508000"/>
                  <a:gd name="connsiteY26" fmla="*/ 233411 h 478080"/>
                  <a:gd name="connsiteX27" fmla="*/ 293455 w 508000"/>
                  <a:gd name="connsiteY27" fmla="*/ 233411 h 478080"/>
                  <a:gd name="connsiteX28" fmla="*/ 293455 w 508000"/>
                  <a:gd name="connsiteY28" fmla="*/ 373612 h 478080"/>
                  <a:gd name="connsiteX29" fmla="*/ 213656 w 508000"/>
                  <a:gd name="connsiteY29" fmla="*/ 373612 h 478080"/>
                  <a:gd name="connsiteX30" fmla="*/ 213656 w 508000"/>
                  <a:gd name="connsiteY30" fmla="*/ 233411 h 478080"/>
                  <a:gd name="connsiteX31" fmla="*/ 198694 w 508000"/>
                  <a:gd name="connsiteY31" fmla="*/ 233411 h 478080"/>
                  <a:gd name="connsiteX32" fmla="*/ 198694 w 508000"/>
                  <a:gd name="connsiteY32" fmla="*/ 213383 h 478080"/>
                  <a:gd name="connsiteX33" fmla="*/ 218644 w 508000"/>
                  <a:gd name="connsiteY33" fmla="*/ 193354 h 478080"/>
                  <a:gd name="connsiteX34" fmla="*/ 73208 w 508000"/>
                  <a:gd name="connsiteY34" fmla="*/ 193354 h 478080"/>
                  <a:gd name="connsiteX35" fmla="*/ 148019 w 508000"/>
                  <a:gd name="connsiteY35" fmla="*/ 193354 h 478080"/>
                  <a:gd name="connsiteX36" fmla="*/ 167968 w 508000"/>
                  <a:gd name="connsiteY36" fmla="*/ 213383 h 478080"/>
                  <a:gd name="connsiteX37" fmla="*/ 167968 w 508000"/>
                  <a:gd name="connsiteY37" fmla="*/ 233411 h 478080"/>
                  <a:gd name="connsiteX38" fmla="*/ 148019 w 508000"/>
                  <a:gd name="connsiteY38" fmla="*/ 233411 h 478080"/>
                  <a:gd name="connsiteX39" fmla="*/ 148019 w 508000"/>
                  <a:gd name="connsiteY39" fmla="*/ 373612 h 478080"/>
                  <a:gd name="connsiteX40" fmla="*/ 73208 w 508000"/>
                  <a:gd name="connsiteY40" fmla="*/ 373612 h 478080"/>
                  <a:gd name="connsiteX41" fmla="*/ 73208 w 508000"/>
                  <a:gd name="connsiteY41" fmla="*/ 233411 h 478080"/>
                  <a:gd name="connsiteX42" fmla="*/ 53258 w 508000"/>
                  <a:gd name="connsiteY42" fmla="*/ 233411 h 478080"/>
                  <a:gd name="connsiteX43" fmla="*/ 53258 w 508000"/>
                  <a:gd name="connsiteY43" fmla="*/ 213383 h 478080"/>
                  <a:gd name="connsiteX44" fmla="*/ 73208 w 508000"/>
                  <a:gd name="connsiteY44" fmla="*/ 193354 h 478080"/>
                  <a:gd name="connsiteX45" fmla="*/ 234079 w 508000"/>
                  <a:gd name="connsiteY45" fmla="*/ 68402 h 478080"/>
                  <a:gd name="connsiteX46" fmla="*/ 169334 w 508000"/>
                  <a:gd name="connsiteY46" fmla="*/ 108199 h 478080"/>
                  <a:gd name="connsiteX47" fmla="*/ 169334 w 508000"/>
                  <a:gd name="connsiteY47" fmla="*/ 113174 h 478080"/>
                  <a:gd name="connsiteX48" fmla="*/ 174314 w 508000"/>
                  <a:gd name="connsiteY48" fmla="*/ 113174 h 478080"/>
                  <a:gd name="connsiteX49" fmla="*/ 333687 w 508000"/>
                  <a:gd name="connsiteY49" fmla="*/ 113174 h 478080"/>
                  <a:gd name="connsiteX50" fmla="*/ 338667 w 508000"/>
                  <a:gd name="connsiteY50" fmla="*/ 113174 h 478080"/>
                  <a:gd name="connsiteX51" fmla="*/ 338667 w 508000"/>
                  <a:gd name="connsiteY51" fmla="*/ 108199 h 478080"/>
                  <a:gd name="connsiteX52" fmla="*/ 273922 w 508000"/>
                  <a:gd name="connsiteY52" fmla="*/ 68402 h 478080"/>
                  <a:gd name="connsiteX53" fmla="*/ 234079 w 508000"/>
                  <a:gd name="connsiteY53" fmla="*/ 68402 h 478080"/>
                  <a:gd name="connsiteX54" fmla="*/ 234079 w 508000"/>
                  <a:gd name="connsiteY54" fmla="*/ 3732 h 478080"/>
                  <a:gd name="connsiteX55" fmla="*/ 273922 w 508000"/>
                  <a:gd name="connsiteY55" fmla="*/ 3732 h 478080"/>
                  <a:gd name="connsiteX56" fmla="*/ 488079 w 508000"/>
                  <a:gd name="connsiteY56" fmla="*/ 123123 h 478080"/>
                  <a:gd name="connsiteX57" fmla="*/ 508000 w 508000"/>
                  <a:gd name="connsiteY57" fmla="*/ 157946 h 478080"/>
                  <a:gd name="connsiteX58" fmla="*/ 508000 w 508000"/>
                  <a:gd name="connsiteY58" fmla="*/ 172870 h 478080"/>
                  <a:gd name="connsiteX59" fmla="*/ 0 w 508000"/>
                  <a:gd name="connsiteY59" fmla="*/ 172870 h 478080"/>
                  <a:gd name="connsiteX60" fmla="*/ 0 w 508000"/>
                  <a:gd name="connsiteY60" fmla="*/ 157946 h 478080"/>
                  <a:gd name="connsiteX61" fmla="*/ 19922 w 508000"/>
                  <a:gd name="connsiteY61" fmla="*/ 123123 h 478080"/>
                  <a:gd name="connsiteX62" fmla="*/ 234079 w 508000"/>
                  <a:gd name="connsiteY62" fmla="*/ 3732 h 47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08000" h="478080">
                    <a:moveTo>
                      <a:pt x="69646" y="394096"/>
                    </a:moveTo>
                    <a:lnTo>
                      <a:pt x="438355" y="394096"/>
                    </a:lnTo>
                    <a:lnTo>
                      <a:pt x="438355" y="422773"/>
                    </a:lnTo>
                    <a:lnTo>
                      <a:pt x="473178" y="422773"/>
                    </a:lnTo>
                    <a:lnTo>
                      <a:pt x="473178" y="447354"/>
                    </a:lnTo>
                    <a:lnTo>
                      <a:pt x="497758" y="447354"/>
                    </a:lnTo>
                    <a:lnTo>
                      <a:pt x="497758" y="478080"/>
                    </a:lnTo>
                    <a:lnTo>
                      <a:pt x="14339" y="478080"/>
                    </a:lnTo>
                    <a:lnTo>
                      <a:pt x="14339" y="447354"/>
                    </a:lnTo>
                    <a:lnTo>
                      <a:pt x="38920" y="447354"/>
                    </a:lnTo>
                    <a:lnTo>
                      <a:pt x="38920" y="422773"/>
                    </a:lnTo>
                    <a:lnTo>
                      <a:pt x="69646" y="422773"/>
                    </a:lnTo>
                    <a:close/>
                    <a:moveTo>
                      <a:pt x="362031" y="193354"/>
                    </a:moveTo>
                    <a:cubicBezTo>
                      <a:pt x="362031" y="193354"/>
                      <a:pt x="362031" y="193354"/>
                      <a:pt x="436842" y="193354"/>
                    </a:cubicBezTo>
                    <a:cubicBezTo>
                      <a:pt x="446816" y="193354"/>
                      <a:pt x="456791" y="203368"/>
                      <a:pt x="456791" y="213383"/>
                    </a:cubicBezTo>
                    <a:cubicBezTo>
                      <a:pt x="456791" y="213383"/>
                      <a:pt x="456791" y="213383"/>
                      <a:pt x="456791" y="233411"/>
                    </a:cubicBezTo>
                    <a:cubicBezTo>
                      <a:pt x="456791" y="233411"/>
                      <a:pt x="456791" y="233411"/>
                      <a:pt x="436842" y="233411"/>
                    </a:cubicBezTo>
                    <a:cubicBezTo>
                      <a:pt x="436842" y="233411"/>
                      <a:pt x="436842" y="233411"/>
                      <a:pt x="436842" y="373612"/>
                    </a:cubicBezTo>
                    <a:lnTo>
                      <a:pt x="362031" y="373612"/>
                    </a:lnTo>
                    <a:cubicBezTo>
                      <a:pt x="362031" y="373612"/>
                      <a:pt x="362031" y="373612"/>
                      <a:pt x="362031" y="233411"/>
                    </a:cubicBezTo>
                    <a:cubicBezTo>
                      <a:pt x="362031" y="233411"/>
                      <a:pt x="362031" y="233411"/>
                      <a:pt x="342081" y="233411"/>
                    </a:cubicBezTo>
                    <a:cubicBezTo>
                      <a:pt x="342081" y="233411"/>
                      <a:pt x="342081" y="233411"/>
                      <a:pt x="342081" y="213383"/>
                    </a:cubicBezTo>
                    <a:cubicBezTo>
                      <a:pt x="342081" y="203368"/>
                      <a:pt x="352056" y="193354"/>
                      <a:pt x="362031" y="193354"/>
                    </a:cubicBezTo>
                    <a:close/>
                    <a:moveTo>
                      <a:pt x="218644" y="193354"/>
                    </a:moveTo>
                    <a:cubicBezTo>
                      <a:pt x="218644" y="193354"/>
                      <a:pt x="218644" y="193354"/>
                      <a:pt x="293455" y="193354"/>
                    </a:cubicBezTo>
                    <a:cubicBezTo>
                      <a:pt x="303429" y="193354"/>
                      <a:pt x="313404" y="203368"/>
                      <a:pt x="313404" y="213383"/>
                    </a:cubicBezTo>
                    <a:cubicBezTo>
                      <a:pt x="313404" y="213383"/>
                      <a:pt x="313404" y="213383"/>
                      <a:pt x="313404" y="233411"/>
                    </a:cubicBezTo>
                    <a:cubicBezTo>
                      <a:pt x="313404" y="233411"/>
                      <a:pt x="313404" y="233411"/>
                      <a:pt x="293455" y="233411"/>
                    </a:cubicBezTo>
                    <a:cubicBezTo>
                      <a:pt x="293455" y="233411"/>
                      <a:pt x="293455" y="233411"/>
                      <a:pt x="293455" y="373612"/>
                    </a:cubicBezTo>
                    <a:lnTo>
                      <a:pt x="213656" y="373612"/>
                    </a:lnTo>
                    <a:cubicBezTo>
                      <a:pt x="213656" y="373612"/>
                      <a:pt x="213656" y="373612"/>
                      <a:pt x="213656" y="233411"/>
                    </a:cubicBezTo>
                    <a:cubicBezTo>
                      <a:pt x="213656" y="233411"/>
                      <a:pt x="213656" y="233411"/>
                      <a:pt x="198694" y="233411"/>
                    </a:cubicBezTo>
                    <a:cubicBezTo>
                      <a:pt x="198694" y="233411"/>
                      <a:pt x="198694" y="233411"/>
                      <a:pt x="198694" y="213383"/>
                    </a:cubicBezTo>
                    <a:cubicBezTo>
                      <a:pt x="198694" y="203368"/>
                      <a:pt x="208669" y="193354"/>
                      <a:pt x="218644" y="193354"/>
                    </a:cubicBezTo>
                    <a:close/>
                    <a:moveTo>
                      <a:pt x="73208" y="193354"/>
                    </a:moveTo>
                    <a:cubicBezTo>
                      <a:pt x="73208" y="193354"/>
                      <a:pt x="73208" y="193354"/>
                      <a:pt x="148019" y="193354"/>
                    </a:cubicBezTo>
                    <a:cubicBezTo>
                      <a:pt x="157993" y="193354"/>
                      <a:pt x="167968" y="203368"/>
                      <a:pt x="167968" y="213383"/>
                    </a:cubicBezTo>
                    <a:cubicBezTo>
                      <a:pt x="167968" y="213383"/>
                      <a:pt x="167968" y="213383"/>
                      <a:pt x="167968" y="233411"/>
                    </a:cubicBezTo>
                    <a:cubicBezTo>
                      <a:pt x="167968" y="233411"/>
                      <a:pt x="167968" y="233411"/>
                      <a:pt x="148019" y="233411"/>
                    </a:cubicBezTo>
                    <a:cubicBezTo>
                      <a:pt x="148019" y="233411"/>
                      <a:pt x="148019" y="233411"/>
                      <a:pt x="148019" y="373612"/>
                    </a:cubicBezTo>
                    <a:lnTo>
                      <a:pt x="73208" y="373612"/>
                    </a:lnTo>
                    <a:cubicBezTo>
                      <a:pt x="73208" y="373612"/>
                      <a:pt x="73208" y="373612"/>
                      <a:pt x="73208" y="233411"/>
                    </a:cubicBezTo>
                    <a:cubicBezTo>
                      <a:pt x="73208" y="233411"/>
                      <a:pt x="73208" y="233411"/>
                      <a:pt x="53258" y="233411"/>
                    </a:cubicBezTo>
                    <a:cubicBezTo>
                      <a:pt x="53258" y="233411"/>
                      <a:pt x="53258" y="233411"/>
                      <a:pt x="53258" y="213383"/>
                    </a:cubicBezTo>
                    <a:cubicBezTo>
                      <a:pt x="53258" y="203368"/>
                      <a:pt x="63233" y="193354"/>
                      <a:pt x="73208" y="193354"/>
                    </a:cubicBezTo>
                    <a:close/>
                    <a:moveTo>
                      <a:pt x="234079" y="68402"/>
                    </a:moveTo>
                    <a:cubicBezTo>
                      <a:pt x="234079" y="68402"/>
                      <a:pt x="234079" y="68402"/>
                      <a:pt x="169334" y="108199"/>
                    </a:cubicBezTo>
                    <a:cubicBezTo>
                      <a:pt x="169334" y="108199"/>
                      <a:pt x="169334" y="108199"/>
                      <a:pt x="169334" y="113174"/>
                    </a:cubicBezTo>
                    <a:cubicBezTo>
                      <a:pt x="169334" y="113174"/>
                      <a:pt x="169334" y="113174"/>
                      <a:pt x="174314" y="113174"/>
                    </a:cubicBezTo>
                    <a:lnTo>
                      <a:pt x="333687" y="113174"/>
                    </a:lnTo>
                    <a:cubicBezTo>
                      <a:pt x="338667" y="113174"/>
                      <a:pt x="338667" y="113174"/>
                      <a:pt x="338667" y="113174"/>
                    </a:cubicBezTo>
                    <a:cubicBezTo>
                      <a:pt x="338667" y="108199"/>
                      <a:pt x="338667" y="108199"/>
                      <a:pt x="338667" y="108199"/>
                    </a:cubicBezTo>
                    <a:cubicBezTo>
                      <a:pt x="338667" y="108199"/>
                      <a:pt x="338667" y="108199"/>
                      <a:pt x="273922" y="68402"/>
                    </a:cubicBezTo>
                    <a:cubicBezTo>
                      <a:pt x="258981" y="63428"/>
                      <a:pt x="249020" y="63428"/>
                      <a:pt x="234079" y="68402"/>
                    </a:cubicBezTo>
                    <a:close/>
                    <a:moveTo>
                      <a:pt x="234079" y="3732"/>
                    </a:moveTo>
                    <a:cubicBezTo>
                      <a:pt x="249020" y="-1243"/>
                      <a:pt x="258981" y="-1243"/>
                      <a:pt x="273922" y="3732"/>
                    </a:cubicBezTo>
                    <a:lnTo>
                      <a:pt x="488079" y="123123"/>
                    </a:lnTo>
                    <a:cubicBezTo>
                      <a:pt x="498039" y="128098"/>
                      <a:pt x="508000" y="143022"/>
                      <a:pt x="508000" y="157946"/>
                    </a:cubicBezTo>
                    <a:cubicBezTo>
                      <a:pt x="508000" y="157946"/>
                      <a:pt x="508000" y="157946"/>
                      <a:pt x="508000" y="172870"/>
                    </a:cubicBezTo>
                    <a:cubicBezTo>
                      <a:pt x="508000" y="172870"/>
                      <a:pt x="508000" y="172870"/>
                      <a:pt x="0" y="172870"/>
                    </a:cubicBezTo>
                    <a:cubicBezTo>
                      <a:pt x="0" y="172870"/>
                      <a:pt x="0" y="172870"/>
                      <a:pt x="0" y="157946"/>
                    </a:cubicBezTo>
                    <a:cubicBezTo>
                      <a:pt x="0" y="143022"/>
                      <a:pt x="9961" y="128098"/>
                      <a:pt x="19922" y="123123"/>
                    </a:cubicBezTo>
                    <a:cubicBezTo>
                      <a:pt x="19922" y="123123"/>
                      <a:pt x="19922" y="123123"/>
                      <a:pt x="234079" y="373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9463886" y="2834333"/>
              <a:ext cx="1458180" cy="1663040"/>
              <a:chOff x="8877300" y="2834333"/>
              <a:chExt cx="1458180" cy="1663040"/>
            </a:xfrm>
          </p:grpSpPr>
          <p:sp>
            <p:nvSpPr>
              <p:cNvPr id="19" name="Freeform: Shape 4"/>
              <p:cNvSpPr>
                <a:spLocks/>
              </p:cNvSpPr>
              <p:nvPr/>
            </p:nvSpPr>
            <p:spPr bwMode="auto">
              <a:xfrm>
                <a:off x="887730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3"/>
              <p:cNvSpPr/>
              <p:nvPr/>
            </p:nvSpPr>
            <p:spPr>
              <a:xfrm>
                <a:off x="9340962" y="3400425"/>
                <a:ext cx="530856" cy="530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TextBox 17"/>
            <p:cNvSpPr txBox="1">
              <a:spLocks/>
            </p:cNvSpPr>
            <p:nvPr/>
          </p:nvSpPr>
          <p:spPr bwMode="auto">
            <a:xfrm>
              <a:off x="1126068" y="4754367"/>
              <a:ext cx="2746904" cy="99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2400" b="1" dirty="0">
                  <a:solidFill>
                    <a:schemeClr val="accent1"/>
                  </a:solidFill>
                </a:rPr>
                <a:t>元宇宙会场</a:t>
              </a:r>
              <a:endParaRPr lang="en-US" altLang="zh-CN" sz="2400" b="1" dirty="0">
                <a:solidFill>
                  <a:schemeClr val="accent1"/>
                </a:solidFill>
              </a:endParaRPr>
            </a:p>
            <a:p>
              <a:pPr marL="0" lvl="1" algn="ctr"/>
              <a:r>
                <a:rPr lang="zh-CN" altLang="zh-CN" sz="2400" b="1" dirty="0">
                  <a:solidFill>
                    <a:schemeClr val="accent1"/>
                  </a:solidFill>
                </a:rPr>
                <a:t>开拓学术会议新模式</a:t>
              </a:r>
              <a:endParaRPr lang="zh-CN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26"/>
            <p:cNvSpPr txBox="1">
              <a:spLocks/>
            </p:cNvSpPr>
            <p:nvPr/>
          </p:nvSpPr>
          <p:spPr bwMode="auto">
            <a:xfrm>
              <a:off x="9087411" y="4706898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zh-CN" sz="2400" b="1" dirty="0">
                  <a:solidFill>
                    <a:schemeClr val="accent4"/>
                  </a:solidFill>
                </a:rPr>
                <a:t>元宇宙会场</a:t>
              </a:r>
              <a:endParaRPr lang="en-US" altLang="zh-CN" sz="2400" b="1" dirty="0">
                <a:solidFill>
                  <a:schemeClr val="accent4"/>
                </a:solidFill>
              </a:endParaRPr>
            </a:p>
            <a:p>
              <a:pPr marL="0" lvl="1" algn="ctr"/>
              <a:r>
                <a:rPr lang="zh-CN" altLang="zh-CN" sz="2400" b="1" dirty="0">
                  <a:solidFill>
                    <a:schemeClr val="accent4"/>
                  </a:solidFill>
                </a:rPr>
                <a:t>未来发展前景</a:t>
              </a:r>
              <a:endParaRPr lang="zh-CN" altLang="en-US" sz="24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7" name="标题 1"/>
          <p:cNvSpPr txBox="1">
            <a:spLocks/>
          </p:cNvSpPr>
          <p:nvPr/>
        </p:nvSpPr>
        <p:spPr>
          <a:xfrm>
            <a:off x="5199184" y="1017053"/>
            <a:ext cx="185810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spc="600" dirty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98C6381A-5DEB-2363-9E59-F77B02DA92BC}"/>
              </a:ext>
            </a:extLst>
          </p:cNvPr>
          <p:cNvSpPr txBox="1">
            <a:spLocks/>
          </p:cNvSpPr>
          <p:nvPr/>
        </p:nvSpPr>
        <p:spPr bwMode="auto">
          <a:xfrm>
            <a:off x="6021255" y="4352083"/>
            <a:ext cx="2871121" cy="10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2400" b="1" dirty="0">
                <a:solidFill>
                  <a:schemeClr val="accent1"/>
                </a:solidFill>
              </a:rPr>
              <a:t>元宇宙会场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pPr marL="0" lvl="1" algn="ctr"/>
            <a:r>
              <a:rPr lang="zh-CN" altLang="en-US" sz="2400" b="1" dirty="0">
                <a:solidFill>
                  <a:schemeClr val="accent1"/>
                </a:solidFill>
              </a:rPr>
              <a:t>搭建应用的关键技术</a:t>
            </a: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36684812-9292-4E53-1A83-538D2813A2E5}"/>
              </a:ext>
            </a:extLst>
          </p:cNvPr>
          <p:cNvSpPr txBox="1">
            <a:spLocks/>
          </p:cNvSpPr>
          <p:nvPr/>
        </p:nvSpPr>
        <p:spPr bwMode="auto">
          <a:xfrm>
            <a:off x="3639133" y="4316652"/>
            <a:ext cx="2313223" cy="2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zh-CN" sz="2400" b="1" dirty="0">
                <a:solidFill>
                  <a:schemeClr val="accent4"/>
                </a:solidFill>
              </a:rPr>
              <a:t>元宇宙会场</a:t>
            </a:r>
            <a:endParaRPr lang="en-US" altLang="zh-CN" sz="2400" b="1" dirty="0">
              <a:solidFill>
                <a:schemeClr val="accent4"/>
              </a:solidFill>
            </a:endParaRPr>
          </a:p>
          <a:p>
            <a:pPr marL="0" lvl="1" algn="ctr"/>
            <a:r>
              <a:rPr lang="zh-CN" altLang="en-US" sz="2400" b="1" dirty="0">
                <a:solidFill>
                  <a:schemeClr val="accent4"/>
                </a:solidFill>
              </a:rPr>
              <a:t>带来学术交流新体验</a:t>
            </a:r>
          </a:p>
        </p:txBody>
      </p:sp>
    </p:spTree>
    <p:extLst>
      <p:ext uri="{BB962C8B-B14F-4D97-AF65-F5344CB8AC3E}">
        <p14:creationId xmlns:p14="http://schemas.microsoft.com/office/powerpoint/2010/main" val="3865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909793" y="3221176"/>
            <a:ext cx="9684330" cy="20435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元宇宙会场 </a:t>
            </a:r>
            <a:r>
              <a:rPr lang="en-US" altLang="zh-CN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</a:t>
            </a:r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开拓学术会议新模式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1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48148E-6 L 3.95833E-6 -0.07222 " pathEditMode="relative" rAng="0" ptsTypes="AA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1462225" y="3150902"/>
            <a:ext cx="4407276" cy="121007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/>
              <a:t>会议模式的转变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90552" y="1392097"/>
            <a:ext cx="5229578" cy="4188088"/>
            <a:chOff x="6090552" y="1392097"/>
            <a:chExt cx="5229578" cy="4188088"/>
          </a:xfrm>
        </p:grpSpPr>
        <p:sp>
          <p:nvSpPr>
            <p:cNvPr id="28" name="椭圆 27"/>
            <p:cNvSpPr/>
            <p:nvPr/>
          </p:nvSpPr>
          <p:spPr>
            <a:xfrm rot="5400000">
              <a:off x="8341876" y="3243533"/>
              <a:ext cx="609901" cy="620776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文本框 2"/>
            <p:cNvSpPr txBox="1"/>
            <p:nvPr/>
          </p:nvSpPr>
          <p:spPr>
            <a:xfrm>
              <a:off x="6507978" y="3442376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b="1" dirty="0"/>
                <a:t>2019.12-2022.8</a:t>
              </a:r>
            </a:p>
          </p:txBody>
        </p:sp>
        <p:sp>
          <p:nvSpPr>
            <p:cNvPr id="30" name="文本框 3"/>
            <p:cNvSpPr txBox="1"/>
            <p:nvPr/>
          </p:nvSpPr>
          <p:spPr>
            <a:xfrm>
              <a:off x="9132816" y="3383558"/>
              <a:ext cx="2187314" cy="47531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/>
                <a:t>线上会议</a:t>
              </a:r>
              <a:r>
                <a:rPr lang="en-US" altLang="zh-CN" sz="2000" dirty="0"/>
                <a:t>+</a:t>
              </a:r>
              <a:r>
                <a:rPr lang="zh-CN" altLang="en-US" sz="2000" dirty="0"/>
                <a:t>线下会议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7105449" y="3404338"/>
              <a:ext cx="1374632" cy="1789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5"/>
            <p:cNvSpPr>
              <a:spLocks/>
            </p:cNvSpPr>
            <p:nvPr/>
          </p:nvSpPr>
          <p:spPr bwMode="auto">
            <a:xfrm>
              <a:off x="7848440" y="3426568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6090552" y="4734904"/>
              <a:ext cx="1628686" cy="32241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b="1" dirty="0"/>
                <a:t>2022.8</a:t>
              </a:r>
              <a:r>
                <a:rPr lang="zh-CN" altLang="en-US" b="1" dirty="0"/>
                <a:t>以后</a:t>
              </a:r>
              <a:endParaRPr lang="en-US" b="1" dirty="0"/>
            </a:p>
          </p:txBody>
        </p:sp>
        <p:sp>
          <p:nvSpPr>
            <p:cNvPr id="34" name="矩形: 圆顶角 8"/>
            <p:cNvSpPr/>
            <p:nvPr/>
          </p:nvSpPr>
          <p:spPr>
            <a:xfrm rot="10800000">
              <a:off x="7703274" y="4205553"/>
              <a:ext cx="178993" cy="13746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椭圆 34"/>
            <p:cNvSpPr/>
            <p:nvPr/>
          </p:nvSpPr>
          <p:spPr>
            <a:xfrm rot="5400000">
              <a:off x="8341876" y="1810491"/>
              <a:ext cx="609901" cy="620776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文本框 10"/>
            <p:cNvSpPr txBox="1"/>
            <p:nvPr/>
          </p:nvSpPr>
          <p:spPr>
            <a:xfrm>
              <a:off x="6635566" y="2044583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b="1" dirty="0"/>
                <a:t>2019.12</a:t>
              </a:r>
              <a:r>
                <a:rPr lang="zh-CN" altLang="en-US" b="1" dirty="0"/>
                <a:t>以前</a:t>
              </a:r>
              <a:endParaRPr lang="en-US" b="1" dirty="0"/>
            </a:p>
          </p:txBody>
        </p:sp>
        <p:sp>
          <p:nvSpPr>
            <p:cNvPr id="37" name="任意多边形: 形状 11"/>
            <p:cNvSpPr>
              <a:spLocks/>
            </p:cNvSpPr>
            <p:nvPr/>
          </p:nvSpPr>
          <p:spPr bwMode="auto">
            <a:xfrm rot="5400000">
              <a:off x="8516209" y="2001461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703271" y="1392097"/>
              <a:ext cx="335401" cy="1374632"/>
              <a:chOff x="14684500" y="2780664"/>
              <a:chExt cx="648337" cy="26571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7" name="矩形: 圆顶角 13"/>
              <p:cNvSpPr/>
              <p:nvPr/>
            </p:nvSpPr>
            <p:spPr>
              <a:xfrm flipH="1">
                <a:off x="14684500" y="2780664"/>
                <a:ext cx="345997" cy="26571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14"/>
              <p:cNvSpPr>
                <a:spLocks/>
              </p:cNvSpPr>
              <p:nvPr/>
            </p:nvSpPr>
            <p:spPr bwMode="auto">
              <a:xfrm>
                <a:off x="14965117" y="3903353"/>
                <a:ext cx="367720" cy="492348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任意多边形: 形状 15"/>
            <p:cNvSpPr>
              <a:spLocks/>
            </p:cNvSpPr>
            <p:nvPr/>
          </p:nvSpPr>
          <p:spPr bwMode="auto">
            <a:xfrm>
              <a:off x="7848440" y="4749872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32816" y="1934257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/>
                <a:t>传统现场会议</a:t>
              </a:r>
            </a:p>
          </p:txBody>
        </p:sp>
        <p:sp>
          <p:nvSpPr>
            <p:cNvPr id="41" name="椭圆 40"/>
            <p:cNvSpPr/>
            <p:nvPr/>
          </p:nvSpPr>
          <p:spPr>
            <a:xfrm rot="5400000">
              <a:off x="8341872" y="4574139"/>
              <a:ext cx="609901" cy="620776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18"/>
            <p:cNvSpPr>
              <a:spLocks/>
            </p:cNvSpPr>
            <p:nvPr/>
          </p:nvSpPr>
          <p:spPr bwMode="auto">
            <a:xfrm rot="5400000">
              <a:off x="8516205" y="4765109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132816" y="4687653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/>
                <a:t>元宇宙会议</a:t>
              </a:r>
            </a:p>
          </p:txBody>
        </p:sp>
        <p:sp>
          <p:nvSpPr>
            <p:cNvPr id="49" name="Freeform: Shape 10"/>
            <p:cNvSpPr>
              <a:spLocks noChangeAspect="1"/>
            </p:cNvSpPr>
            <p:nvPr/>
          </p:nvSpPr>
          <p:spPr bwMode="auto">
            <a:xfrm>
              <a:off x="8498658" y="4733844"/>
              <a:ext cx="302266" cy="32241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1"/>
            <p:cNvSpPr>
              <a:spLocks noChangeAspect="1"/>
            </p:cNvSpPr>
            <p:nvPr/>
          </p:nvSpPr>
          <p:spPr bwMode="auto">
            <a:xfrm>
              <a:off x="8488584" y="3416220"/>
              <a:ext cx="322415" cy="27539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2"/>
            <p:cNvSpPr>
              <a:spLocks noChangeAspect="1"/>
            </p:cNvSpPr>
            <p:nvPr/>
          </p:nvSpPr>
          <p:spPr bwMode="auto">
            <a:xfrm>
              <a:off x="8481123" y="1934257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18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4B1ABA13-DC0D-4CE0-9E07-3339738D576E}"/>
              </a:ext>
            </a:extLst>
          </p:cNvPr>
          <p:cNvGrpSpPr/>
          <p:nvPr/>
        </p:nvGrpSpPr>
        <p:grpSpPr>
          <a:xfrm>
            <a:off x="509235" y="1219051"/>
            <a:ext cx="5358634" cy="2227345"/>
            <a:chOff x="8586317" y="1772815"/>
            <a:chExt cx="4348080" cy="2121615"/>
          </a:xfrm>
        </p:grpSpPr>
        <p:sp>
          <p:nvSpPr>
            <p:cNvPr id="17" name="文本框 128">
              <a:extLst>
                <a:ext uri="{FF2B5EF4-FFF2-40B4-BE49-F238E27FC236}">
                  <a16:creationId xmlns:a16="http://schemas.microsoft.com/office/drawing/2014/main" id="{B91FC502-B67B-4C7B-9B01-000ACD3A5CA8}"/>
                </a:ext>
              </a:extLst>
            </p:cNvPr>
            <p:cNvSpPr txBox="1"/>
            <p:nvPr/>
          </p:nvSpPr>
          <p:spPr>
            <a:xfrm>
              <a:off x="8689246" y="1772815"/>
              <a:ext cx="462014" cy="451105"/>
            </a:xfrm>
            <a:prstGeom prst="rect">
              <a:avLst/>
            </a:prstGeom>
            <a:noFill/>
          </p:spPr>
          <p:txBody>
            <a:bodyPr wrap="none" lIns="117208" tIns="58604" rIns="117208" bIns="58604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4800" dirty="0"/>
                <a:t>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DACA1C7-C2CC-4E01-AB79-3D3A6B9E4D77}"/>
                </a:ext>
              </a:extLst>
            </p:cNvPr>
            <p:cNvSpPr/>
            <p:nvPr/>
          </p:nvSpPr>
          <p:spPr>
            <a:xfrm>
              <a:off x="8586318" y="2395299"/>
              <a:ext cx="4348079" cy="1195571"/>
            </a:xfrm>
            <a:prstGeom prst="rect">
              <a:avLst/>
            </a:prstGeom>
          </p:spPr>
          <p:txBody>
            <a:bodyPr wrap="square" lIns="117208" tIns="58604" rIns="117208" bIns="58604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5D3E337-D988-48CE-819B-F6743F1234D1}"/>
                </a:ext>
              </a:extLst>
            </p:cNvPr>
            <p:cNvSpPr/>
            <p:nvPr/>
          </p:nvSpPr>
          <p:spPr>
            <a:xfrm>
              <a:off x="8586317" y="3250466"/>
              <a:ext cx="4348079" cy="643964"/>
            </a:xfrm>
            <a:prstGeom prst="rect">
              <a:avLst/>
            </a:prstGeom>
          </p:spPr>
          <p:txBody>
            <a:bodyPr wrap="square" lIns="117208" tIns="58604" rIns="117208" bIns="58604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2661" y="2301854"/>
            <a:ext cx="3028156" cy="1759790"/>
            <a:chOff x="751553" y="4344183"/>
            <a:chExt cx="2977037" cy="1294766"/>
          </a:xfrm>
        </p:grpSpPr>
        <p:sp>
          <p:nvSpPr>
            <p:cNvPr id="9" name="文本框 115">
              <a:extLst>
                <a:ext uri="{FF2B5EF4-FFF2-40B4-BE49-F238E27FC236}">
                  <a16:creationId xmlns:a16="http://schemas.microsoft.com/office/drawing/2014/main" id="{5DF75B77-6FEE-4B47-AADC-6F45C57F15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58672" y="4344183"/>
              <a:ext cx="2569918" cy="12947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no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accent1"/>
                  </a:solidFill>
                </a:rPr>
                <a:t>确定会议主题、参会时间</a:t>
              </a:r>
              <a:endParaRPr lang="en-US" altLang="zh-CN" sz="2400" b="1" dirty="0">
                <a:solidFill>
                  <a:schemeClr val="accent1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en-US" altLang="zh-CN" sz="2400" b="1" dirty="0">
                <a:solidFill>
                  <a:schemeClr val="accent1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邀请参会人员、预定场地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en-US" altLang="zh-CN" sz="2400" b="1" dirty="0">
                <a:solidFill>
                  <a:schemeClr val="accent1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accent1"/>
                  </a:solidFill>
                </a:rPr>
                <a:t>打印会议资料、维持秩序</a:t>
              </a:r>
            </a:p>
          </p:txBody>
        </p:sp>
        <p:sp>
          <p:nvSpPr>
            <p:cNvPr id="22" name="矩形: 圆角 113">
              <a:extLst>
                <a:ext uri="{FF2B5EF4-FFF2-40B4-BE49-F238E27FC236}">
                  <a16:creationId xmlns:a16="http://schemas.microsoft.com/office/drawing/2014/main" id="{F417B6BF-8D6D-4158-82E0-448E30BBDC9B}"/>
                </a:ext>
              </a:extLst>
            </p:cNvPr>
            <p:cNvSpPr/>
            <p:nvPr/>
          </p:nvSpPr>
          <p:spPr bwMode="auto">
            <a:xfrm>
              <a:off x="751553" y="4387178"/>
              <a:ext cx="325550" cy="258703"/>
            </a:xfrm>
            <a:prstGeom prst="roundRect">
              <a:avLst>
                <a:gd name="adj" fmla="val 11236"/>
              </a:avLst>
            </a:prstGeom>
            <a:solidFill>
              <a:schemeClr val="accent1">
                <a:lumMod val="25000"/>
              </a:schemeClr>
            </a:solidFill>
            <a:ln w="19050"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26" name="标题 1"/>
          <p:cNvSpPr txBox="1">
            <a:spLocks/>
          </p:cNvSpPr>
          <p:nvPr/>
        </p:nvSpPr>
        <p:spPr>
          <a:xfrm>
            <a:off x="1141247" y="1262658"/>
            <a:ext cx="3733926" cy="5111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spc="600" dirty="0">
                <a:latin typeface="+mn-lt"/>
                <a:ea typeface="+mn-ea"/>
                <a:cs typeface="+mn-ea"/>
                <a:sym typeface="+mn-lt"/>
              </a:rPr>
              <a:t>传统现场会议</a:t>
            </a:r>
          </a:p>
        </p:txBody>
      </p:sp>
      <p:sp>
        <p:nvSpPr>
          <p:cNvPr id="10" name="矩形: 圆角 113">
            <a:extLst>
              <a:ext uri="{FF2B5EF4-FFF2-40B4-BE49-F238E27FC236}">
                <a16:creationId xmlns:a16="http://schemas.microsoft.com/office/drawing/2014/main" id="{F57BD746-5B57-6F6B-1B82-7E32B9C95E92}"/>
              </a:ext>
            </a:extLst>
          </p:cNvPr>
          <p:cNvSpPr/>
          <p:nvPr/>
        </p:nvSpPr>
        <p:spPr bwMode="auto">
          <a:xfrm>
            <a:off x="738524" y="4107932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accent1">
              <a:lumMod val="25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矩形: 圆角 113">
            <a:extLst>
              <a:ext uri="{FF2B5EF4-FFF2-40B4-BE49-F238E27FC236}">
                <a16:creationId xmlns:a16="http://schemas.microsoft.com/office/drawing/2014/main" id="{9545E6DF-768A-522B-319E-BE5DF38E4B5C}"/>
              </a:ext>
            </a:extLst>
          </p:cNvPr>
          <p:cNvSpPr/>
          <p:nvPr/>
        </p:nvSpPr>
        <p:spPr bwMode="auto">
          <a:xfrm>
            <a:off x="732661" y="3201781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886EA4-8519-D816-86C1-1053BEFDD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39290" r="2152" b="2557"/>
          <a:stretch/>
        </p:blipFill>
        <p:spPr bwMode="auto">
          <a:xfrm>
            <a:off x="4993560" y="1866866"/>
            <a:ext cx="5985165" cy="39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888776" y="1772815"/>
            <a:ext cx="6121959" cy="3611910"/>
            <a:chOff x="-888776" y="1772815"/>
            <a:chExt cx="6121959" cy="3611910"/>
          </a:xfrm>
        </p:grpSpPr>
        <p:grpSp>
          <p:nvGrpSpPr>
            <p:cNvPr id="3" name="组合 2"/>
            <p:cNvGrpSpPr/>
            <p:nvPr/>
          </p:nvGrpSpPr>
          <p:grpSpPr>
            <a:xfrm>
              <a:off x="-888776" y="1772815"/>
              <a:ext cx="6121959" cy="3611910"/>
              <a:chOff x="1660525" y="3814763"/>
              <a:chExt cx="10310812" cy="6083300"/>
            </a:xfrm>
            <a:solidFill>
              <a:schemeClr val="tx2"/>
            </a:solidFill>
          </p:grpSpPr>
          <p:sp>
            <p:nvSpPr>
              <p:cNvPr id="7" name="任意多边形: 形状 2"/>
              <p:cNvSpPr>
                <a:spLocks/>
              </p:cNvSpPr>
              <p:nvPr/>
            </p:nvSpPr>
            <p:spPr bwMode="auto">
              <a:xfrm>
                <a:off x="2898775" y="4237038"/>
                <a:ext cx="7829550" cy="4830763"/>
              </a:xfrm>
              <a:custGeom>
                <a:avLst/>
                <a:gdLst>
                  <a:gd name="T0" fmla="*/ 0 w 4932"/>
                  <a:gd name="T1" fmla="*/ 3043 h 3043"/>
                  <a:gd name="T2" fmla="*/ 4932 w 4932"/>
                  <a:gd name="T3" fmla="*/ 3043 h 3043"/>
                  <a:gd name="T4" fmla="*/ 4932 w 4932"/>
                  <a:gd name="T5" fmla="*/ 0 h 3043"/>
                  <a:gd name="T6" fmla="*/ 0 w 4932"/>
                  <a:gd name="T7" fmla="*/ 0 h 3043"/>
                  <a:gd name="T8" fmla="*/ 0 w 4932"/>
                  <a:gd name="T9" fmla="*/ 3043 h 3043"/>
                  <a:gd name="T10" fmla="*/ 41 w 4932"/>
                  <a:gd name="T11" fmla="*/ 40 h 3043"/>
                  <a:gd name="T12" fmla="*/ 4891 w 4932"/>
                  <a:gd name="T13" fmla="*/ 40 h 3043"/>
                  <a:gd name="T14" fmla="*/ 4891 w 4932"/>
                  <a:gd name="T15" fmla="*/ 3003 h 3043"/>
                  <a:gd name="T16" fmla="*/ 41 w 4932"/>
                  <a:gd name="T17" fmla="*/ 3003 h 3043"/>
                  <a:gd name="T18" fmla="*/ 41 w 4932"/>
                  <a:gd name="T19" fmla="*/ 40 h 3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32" h="3043">
                    <a:moveTo>
                      <a:pt x="0" y="3043"/>
                    </a:moveTo>
                    <a:lnTo>
                      <a:pt x="4932" y="3043"/>
                    </a:lnTo>
                    <a:lnTo>
                      <a:pt x="4932" y="0"/>
                    </a:lnTo>
                    <a:lnTo>
                      <a:pt x="0" y="0"/>
                    </a:lnTo>
                    <a:lnTo>
                      <a:pt x="0" y="3043"/>
                    </a:lnTo>
                    <a:close/>
                    <a:moveTo>
                      <a:pt x="41" y="40"/>
                    </a:moveTo>
                    <a:lnTo>
                      <a:pt x="4891" y="40"/>
                    </a:lnTo>
                    <a:lnTo>
                      <a:pt x="4891" y="3003"/>
                    </a:lnTo>
                    <a:lnTo>
                      <a:pt x="41" y="3003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椭圆 7"/>
              <p:cNvSpPr>
                <a:spLocks/>
              </p:cNvSpPr>
              <p:nvPr/>
            </p:nvSpPr>
            <p:spPr bwMode="auto">
              <a:xfrm>
                <a:off x="6777038" y="4057651"/>
                <a:ext cx="76200" cy="714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任意多边形: 形状 4"/>
              <p:cNvSpPr>
                <a:spLocks/>
              </p:cNvSpPr>
              <p:nvPr/>
            </p:nvSpPr>
            <p:spPr bwMode="auto">
              <a:xfrm>
                <a:off x="1660525" y="3814763"/>
                <a:ext cx="10310812" cy="6083300"/>
              </a:xfrm>
              <a:custGeom>
                <a:avLst/>
                <a:gdLst>
                  <a:gd name="T0" fmla="*/ 2333 w 2547"/>
                  <a:gd name="T1" fmla="*/ 1380 h 1525"/>
                  <a:gd name="T2" fmla="*/ 2333 w 2547"/>
                  <a:gd name="T3" fmla="*/ 115 h 1525"/>
                  <a:gd name="T4" fmla="*/ 2218 w 2547"/>
                  <a:gd name="T5" fmla="*/ 0 h 1525"/>
                  <a:gd name="T6" fmla="*/ 329 w 2547"/>
                  <a:gd name="T7" fmla="*/ 0 h 1525"/>
                  <a:gd name="T8" fmla="*/ 214 w 2547"/>
                  <a:gd name="T9" fmla="*/ 115 h 1525"/>
                  <a:gd name="T10" fmla="*/ 214 w 2547"/>
                  <a:gd name="T11" fmla="*/ 1380 h 1525"/>
                  <a:gd name="T12" fmla="*/ 0 w 2547"/>
                  <a:gd name="T13" fmla="*/ 1380 h 1525"/>
                  <a:gd name="T14" fmla="*/ 0 w 2547"/>
                  <a:gd name="T15" fmla="*/ 1418 h 1525"/>
                  <a:gd name="T16" fmla="*/ 107 w 2547"/>
                  <a:gd name="T17" fmla="*/ 1525 h 1525"/>
                  <a:gd name="T18" fmla="*/ 2440 w 2547"/>
                  <a:gd name="T19" fmla="*/ 1525 h 1525"/>
                  <a:gd name="T20" fmla="*/ 2547 w 2547"/>
                  <a:gd name="T21" fmla="*/ 1418 h 1525"/>
                  <a:gd name="T22" fmla="*/ 2547 w 2547"/>
                  <a:gd name="T23" fmla="*/ 1380 h 1525"/>
                  <a:gd name="T24" fmla="*/ 2333 w 2547"/>
                  <a:gd name="T25" fmla="*/ 1380 h 1525"/>
                  <a:gd name="T26" fmla="*/ 246 w 2547"/>
                  <a:gd name="T27" fmla="*/ 115 h 1525"/>
                  <a:gd name="T28" fmla="*/ 329 w 2547"/>
                  <a:gd name="T29" fmla="*/ 32 h 1525"/>
                  <a:gd name="T30" fmla="*/ 2218 w 2547"/>
                  <a:gd name="T31" fmla="*/ 32 h 1525"/>
                  <a:gd name="T32" fmla="*/ 2301 w 2547"/>
                  <a:gd name="T33" fmla="*/ 115 h 1525"/>
                  <a:gd name="T34" fmla="*/ 2301 w 2547"/>
                  <a:gd name="T35" fmla="*/ 1380 h 1525"/>
                  <a:gd name="T36" fmla="*/ 246 w 2547"/>
                  <a:gd name="T37" fmla="*/ 1380 h 1525"/>
                  <a:gd name="T38" fmla="*/ 246 w 2547"/>
                  <a:gd name="T39" fmla="*/ 115 h 1525"/>
                  <a:gd name="T40" fmla="*/ 1486 w 2547"/>
                  <a:gd name="T41" fmla="*/ 1412 h 1525"/>
                  <a:gd name="T42" fmla="*/ 1446 w 2547"/>
                  <a:gd name="T43" fmla="*/ 1448 h 1525"/>
                  <a:gd name="T44" fmla="*/ 1100 w 2547"/>
                  <a:gd name="T45" fmla="*/ 1448 h 1525"/>
                  <a:gd name="T46" fmla="*/ 1061 w 2547"/>
                  <a:gd name="T47" fmla="*/ 1412 h 1525"/>
                  <a:gd name="T48" fmla="*/ 1486 w 2547"/>
                  <a:gd name="T49" fmla="*/ 1412 h 1525"/>
                  <a:gd name="T50" fmla="*/ 2515 w 2547"/>
                  <a:gd name="T51" fmla="*/ 1418 h 1525"/>
                  <a:gd name="T52" fmla="*/ 2440 w 2547"/>
                  <a:gd name="T53" fmla="*/ 1493 h 1525"/>
                  <a:gd name="T54" fmla="*/ 107 w 2547"/>
                  <a:gd name="T55" fmla="*/ 1493 h 1525"/>
                  <a:gd name="T56" fmla="*/ 32 w 2547"/>
                  <a:gd name="T57" fmla="*/ 1418 h 1525"/>
                  <a:gd name="T58" fmla="*/ 32 w 2547"/>
                  <a:gd name="T59" fmla="*/ 1412 h 1525"/>
                  <a:gd name="T60" fmla="*/ 1045 w 2547"/>
                  <a:gd name="T61" fmla="*/ 1412 h 1525"/>
                  <a:gd name="T62" fmla="*/ 1100 w 2547"/>
                  <a:gd name="T63" fmla="*/ 1464 h 1525"/>
                  <a:gd name="T64" fmla="*/ 1446 w 2547"/>
                  <a:gd name="T65" fmla="*/ 1464 h 1525"/>
                  <a:gd name="T66" fmla="*/ 1502 w 2547"/>
                  <a:gd name="T67" fmla="*/ 1412 h 1525"/>
                  <a:gd name="T68" fmla="*/ 2515 w 2547"/>
                  <a:gd name="T69" fmla="*/ 1412 h 1525"/>
                  <a:gd name="T70" fmla="*/ 2515 w 2547"/>
                  <a:gd name="T71" fmla="*/ 1418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47" h="1525">
                    <a:moveTo>
                      <a:pt x="2333" y="1380"/>
                    </a:moveTo>
                    <a:cubicBezTo>
                      <a:pt x="2333" y="115"/>
                      <a:pt x="2333" y="115"/>
                      <a:pt x="2333" y="115"/>
                    </a:cubicBezTo>
                    <a:cubicBezTo>
                      <a:pt x="2333" y="51"/>
                      <a:pt x="2281" y="0"/>
                      <a:pt x="2218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65" y="0"/>
                      <a:pt x="214" y="51"/>
                      <a:pt x="214" y="115"/>
                    </a:cubicBezTo>
                    <a:cubicBezTo>
                      <a:pt x="214" y="1380"/>
                      <a:pt x="214" y="1380"/>
                      <a:pt x="214" y="1380"/>
                    </a:cubicBezTo>
                    <a:cubicBezTo>
                      <a:pt x="0" y="1380"/>
                      <a:pt x="0" y="1380"/>
                      <a:pt x="0" y="1380"/>
                    </a:cubicBezTo>
                    <a:cubicBezTo>
                      <a:pt x="0" y="1418"/>
                      <a:pt x="0" y="1418"/>
                      <a:pt x="0" y="1418"/>
                    </a:cubicBezTo>
                    <a:cubicBezTo>
                      <a:pt x="0" y="1477"/>
                      <a:pt x="48" y="1525"/>
                      <a:pt x="107" y="1525"/>
                    </a:cubicBezTo>
                    <a:cubicBezTo>
                      <a:pt x="2440" y="1525"/>
                      <a:pt x="2440" y="1525"/>
                      <a:pt x="2440" y="1525"/>
                    </a:cubicBezTo>
                    <a:cubicBezTo>
                      <a:pt x="2499" y="1525"/>
                      <a:pt x="2547" y="1477"/>
                      <a:pt x="2547" y="1418"/>
                    </a:cubicBezTo>
                    <a:cubicBezTo>
                      <a:pt x="2547" y="1380"/>
                      <a:pt x="2547" y="1380"/>
                      <a:pt x="2547" y="1380"/>
                    </a:cubicBezTo>
                    <a:lnTo>
                      <a:pt x="2333" y="1380"/>
                    </a:lnTo>
                    <a:close/>
                    <a:moveTo>
                      <a:pt x="246" y="115"/>
                    </a:moveTo>
                    <a:cubicBezTo>
                      <a:pt x="246" y="69"/>
                      <a:pt x="283" y="32"/>
                      <a:pt x="329" y="32"/>
                    </a:cubicBezTo>
                    <a:cubicBezTo>
                      <a:pt x="2218" y="32"/>
                      <a:pt x="2218" y="32"/>
                      <a:pt x="2218" y="32"/>
                    </a:cubicBezTo>
                    <a:cubicBezTo>
                      <a:pt x="2264" y="32"/>
                      <a:pt x="2301" y="69"/>
                      <a:pt x="2301" y="115"/>
                    </a:cubicBezTo>
                    <a:cubicBezTo>
                      <a:pt x="2301" y="1380"/>
                      <a:pt x="2301" y="1380"/>
                      <a:pt x="2301" y="1380"/>
                    </a:cubicBezTo>
                    <a:cubicBezTo>
                      <a:pt x="246" y="1380"/>
                      <a:pt x="246" y="1380"/>
                      <a:pt x="246" y="1380"/>
                    </a:cubicBezTo>
                    <a:lnTo>
                      <a:pt x="246" y="115"/>
                    </a:lnTo>
                    <a:close/>
                    <a:moveTo>
                      <a:pt x="1486" y="1412"/>
                    </a:moveTo>
                    <a:cubicBezTo>
                      <a:pt x="1485" y="1432"/>
                      <a:pt x="1467" y="1448"/>
                      <a:pt x="1446" y="1448"/>
                    </a:cubicBezTo>
                    <a:cubicBezTo>
                      <a:pt x="1100" y="1448"/>
                      <a:pt x="1100" y="1448"/>
                      <a:pt x="1100" y="1448"/>
                    </a:cubicBezTo>
                    <a:cubicBezTo>
                      <a:pt x="1080" y="1448"/>
                      <a:pt x="1062" y="1432"/>
                      <a:pt x="1061" y="1412"/>
                    </a:cubicBezTo>
                    <a:lnTo>
                      <a:pt x="1486" y="1412"/>
                    </a:lnTo>
                    <a:close/>
                    <a:moveTo>
                      <a:pt x="2515" y="1418"/>
                    </a:moveTo>
                    <a:cubicBezTo>
                      <a:pt x="2515" y="1460"/>
                      <a:pt x="2481" y="1493"/>
                      <a:pt x="2440" y="1493"/>
                    </a:cubicBezTo>
                    <a:cubicBezTo>
                      <a:pt x="107" y="1493"/>
                      <a:pt x="107" y="1493"/>
                      <a:pt x="107" y="1493"/>
                    </a:cubicBezTo>
                    <a:cubicBezTo>
                      <a:pt x="66" y="1493"/>
                      <a:pt x="32" y="1460"/>
                      <a:pt x="32" y="1418"/>
                    </a:cubicBezTo>
                    <a:cubicBezTo>
                      <a:pt x="32" y="1412"/>
                      <a:pt x="32" y="1412"/>
                      <a:pt x="32" y="1412"/>
                    </a:cubicBezTo>
                    <a:cubicBezTo>
                      <a:pt x="1045" y="1412"/>
                      <a:pt x="1045" y="1412"/>
                      <a:pt x="1045" y="1412"/>
                    </a:cubicBezTo>
                    <a:cubicBezTo>
                      <a:pt x="1046" y="1441"/>
                      <a:pt x="1071" y="1464"/>
                      <a:pt x="1100" y="1464"/>
                    </a:cubicBezTo>
                    <a:cubicBezTo>
                      <a:pt x="1446" y="1464"/>
                      <a:pt x="1446" y="1464"/>
                      <a:pt x="1446" y="1464"/>
                    </a:cubicBezTo>
                    <a:cubicBezTo>
                      <a:pt x="1476" y="1464"/>
                      <a:pt x="1501" y="1441"/>
                      <a:pt x="1502" y="1412"/>
                    </a:cubicBezTo>
                    <a:cubicBezTo>
                      <a:pt x="2515" y="1412"/>
                      <a:pt x="2515" y="1412"/>
                      <a:pt x="2515" y="1412"/>
                    </a:cubicBezTo>
                    <a:lnTo>
                      <a:pt x="2515" y="14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0" y="2092958"/>
              <a:ext cx="4419600" cy="2722880"/>
            </a:xfrm>
            <a:prstGeom prst="rect">
              <a:avLst/>
            </a:prstGeom>
            <a:blipFill dpi="0" rotWithShape="1">
              <a:blip r:embed="rId3" cstate="print"/>
              <a:srcRect/>
              <a:tile tx="0" ty="-3810000" sx="70000" sy="7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文本框 6"/>
          <p:cNvSpPr txBox="1">
            <a:spLocks/>
          </p:cNvSpPr>
          <p:nvPr/>
        </p:nvSpPr>
        <p:spPr>
          <a:xfrm>
            <a:off x="5952213" y="2477119"/>
            <a:ext cx="5918361" cy="272956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chemeClr val="accent1"/>
                </a:solidFill>
              </a:rPr>
              <a:t>打破时间、空间限制</a:t>
            </a:r>
            <a:endParaRPr lang="en-US" altLang="zh-CN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zh-CN" altLang="en-US" sz="2800" b="1" dirty="0">
                <a:solidFill>
                  <a:schemeClr val="bg1"/>
                </a:solidFill>
              </a:rPr>
              <a:t>支持多设备参加会议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 sz="2800" b="1" dirty="0">
                <a:solidFill>
                  <a:schemeClr val="accent1"/>
                </a:solidFill>
              </a:rPr>
              <a:t>经济环保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421927" y="1703878"/>
            <a:ext cx="3733926" cy="5111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600" dirty="0">
                <a:latin typeface="+mn-lt"/>
                <a:ea typeface="+mn-ea"/>
                <a:cs typeface="+mn-ea"/>
                <a:sym typeface="+mn-lt"/>
              </a:rPr>
              <a:t>线上会议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DB1E59-4B5E-0FB8-6B12-BC0CB92C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98" y="2044931"/>
            <a:ext cx="4610953" cy="28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13">
            <a:extLst>
              <a:ext uri="{FF2B5EF4-FFF2-40B4-BE49-F238E27FC236}">
                <a16:creationId xmlns:a16="http://schemas.microsoft.com/office/drawing/2014/main" id="{96AB497D-2A06-A2D2-5B45-BE9A54D366EF}"/>
              </a:ext>
            </a:extLst>
          </p:cNvPr>
          <p:cNvSpPr/>
          <p:nvPr/>
        </p:nvSpPr>
        <p:spPr bwMode="auto">
          <a:xfrm>
            <a:off x="5495854" y="2551935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accent1">
              <a:lumMod val="25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" name="文本框 128">
            <a:extLst>
              <a:ext uri="{FF2B5EF4-FFF2-40B4-BE49-F238E27FC236}">
                <a16:creationId xmlns:a16="http://schemas.microsoft.com/office/drawing/2014/main" id="{D6F9FA36-BD2D-E6D0-6392-95C1E2C4ADBB}"/>
              </a:ext>
            </a:extLst>
          </p:cNvPr>
          <p:cNvSpPr txBox="1"/>
          <p:nvPr/>
        </p:nvSpPr>
        <p:spPr>
          <a:xfrm>
            <a:off x="7909701" y="1651313"/>
            <a:ext cx="569392" cy="473586"/>
          </a:xfrm>
          <a:prstGeom prst="rect">
            <a:avLst/>
          </a:prstGeom>
          <a:noFill/>
        </p:spPr>
        <p:txBody>
          <a:bodyPr wrap="none" lIns="117208" tIns="58604" rIns="117208" bIns="58604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</a:p>
        </p:txBody>
      </p:sp>
      <p:sp>
        <p:nvSpPr>
          <p:cNvPr id="14" name="矩形: 圆角 113">
            <a:extLst>
              <a:ext uri="{FF2B5EF4-FFF2-40B4-BE49-F238E27FC236}">
                <a16:creationId xmlns:a16="http://schemas.microsoft.com/office/drawing/2014/main" id="{48A5CC9A-5333-23ED-A692-A4D93DAC1A21}"/>
              </a:ext>
            </a:extLst>
          </p:cNvPr>
          <p:cNvSpPr/>
          <p:nvPr/>
        </p:nvSpPr>
        <p:spPr bwMode="auto">
          <a:xfrm>
            <a:off x="5531876" y="4267125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accent1">
              <a:lumMod val="25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5" name="矩形: 圆角 113">
            <a:extLst>
              <a:ext uri="{FF2B5EF4-FFF2-40B4-BE49-F238E27FC236}">
                <a16:creationId xmlns:a16="http://schemas.microsoft.com/office/drawing/2014/main" id="{7B29CB30-C9E8-C2E6-742E-220F081786CD}"/>
              </a:ext>
            </a:extLst>
          </p:cNvPr>
          <p:cNvSpPr/>
          <p:nvPr/>
        </p:nvSpPr>
        <p:spPr bwMode="auto">
          <a:xfrm>
            <a:off x="5515248" y="3394292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7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1.85185E-6 L 3.54167E-6 -0.07222 " pathEditMode="relative" rAng="0" ptsTypes="AA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1849714" y="1586704"/>
            <a:ext cx="49667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</a:rPr>
              <a:t>沉浸式体验</a:t>
            </a:r>
            <a:endParaRPr lang="en-US" altLang="zh-CN" sz="2800" b="1" dirty="0">
              <a:solidFill>
                <a:schemeClr val="accent1"/>
              </a:solidFill>
            </a:endParaRPr>
          </a:p>
          <a:p>
            <a:pPr marL="225425" lvl="0" indent="-2254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dirty="0">
              <a:solidFill>
                <a:schemeClr val="accent1"/>
              </a:solidFill>
            </a:endParaRPr>
          </a:p>
          <a:p>
            <a:pPr marL="225425" lvl="0" indent="-225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</a:rPr>
              <a:t>面对面交流</a:t>
            </a:r>
            <a:endParaRPr lang="en-US" altLang="zh-CN" sz="2800" b="1" dirty="0">
              <a:solidFill>
                <a:schemeClr val="accent1"/>
              </a:solidFill>
            </a:endParaRPr>
          </a:p>
          <a:p>
            <a:pPr marL="225425" lvl="0" indent="-2254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800" b="1" dirty="0">
              <a:solidFill>
                <a:schemeClr val="accent1"/>
              </a:solidFill>
            </a:endParaRPr>
          </a:p>
          <a:p>
            <a:pPr marL="225425" lvl="0" indent="-225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accent1"/>
                </a:solidFill>
              </a:rPr>
              <a:t>多视角观看会议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2110227" y="449553"/>
            <a:ext cx="4407276" cy="121007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/>
              <a:t>元宇宙会议</a:t>
            </a:r>
          </a:p>
        </p:txBody>
      </p:sp>
      <p:sp>
        <p:nvSpPr>
          <p:cNvPr id="47" name="矩形: 圆角 113">
            <a:extLst>
              <a:ext uri="{FF2B5EF4-FFF2-40B4-BE49-F238E27FC236}">
                <a16:creationId xmlns:a16="http://schemas.microsoft.com/office/drawing/2014/main" id="{0439F9ED-AC75-6F26-F73F-D58316530AC6}"/>
              </a:ext>
            </a:extLst>
          </p:cNvPr>
          <p:cNvSpPr/>
          <p:nvPr/>
        </p:nvSpPr>
        <p:spPr bwMode="auto">
          <a:xfrm>
            <a:off x="1429229" y="1663873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accent1">
              <a:lumMod val="25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文本框 128">
            <a:extLst>
              <a:ext uri="{FF2B5EF4-FFF2-40B4-BE49-F238E27FC236}">
                <a16:creationId xmlns:a16="http://schemas.microsoft.com/office/drawing/2014/main" id="{1B356F77-45AE-CF90-3AEF-F464BB1BDFFC}"/>
              </a:ext>
            </a:extLst>
          </p:cNvPr>
          <p:cNvSpPr txBox="1"/>
          <p:nvPr/>
        </p:nvSpPr>
        <p:spPr>
          <a:xfrm>
            <a:off x="1475673" y="645476"/>
            <a:ext cx="569392" cy="473586"/>
          </a:xfrm>
          <a:prstGeom prst="rect">
            <a:avLst/>
          </a:prstGeom>
          <a:noFill/>
        </p:spPr>
        <p:txBody>
          <a:bodyPr wrap="none" lIns="117208" tIns="58604" rIns="117208" bIns="58604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2BF81331-0DD4-381D-1E80-62EE7499D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83" y="1965613"/>
            <a:ext cx="5226380" cy="2926773"/>
          </a:xfrm>
          <a:prstGeom prst="rect">
            <a:avLst/>
          </a:prstGeom>
        </p:spPr>
      </p:pic>
      <p:sp>
        <p:nvSpPr>
          <p:cNvPr id="51" name="矩形: 圆角 113">
            <a:extLst>
              <a:ext uri="{FF2B5EF4-FFF2-40B4-BE49-F238E27FC236}">
                <a16:creationId xmlns:a16="http://schemas.microsoft.com/office/drawing/2014/main" id="{908B0F97-0179-F7F4-84A9-2D73162E4825}"/>
              </a:ext>
            </a:extLst>
          </p:cNvPr>
          <p:cNvSpPr/>
          <p:nvPr/>
        </p:nvSpPr>
        <p:spPr bwMode="auto">
          <a:xfrm>
            <a:off x="1429229" y="2531823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矩形: 圆角 113">
            <a:extLst>
              <a:ext uri="{FF2B5EF4-FFF2-40B4-BE49-F238E27FC236}">
                <a16:creationId xmlns:a16="http://schemas.microsoft.com/office/drawing/2014/main" id="{F9B1DCD3-812D-AD02-FDDE-5361E362893C}"/>
              </a:ext>
            </a:extLst>
          </p:cNvPr>
          <p:cNvSpPr/>
          <p:nvPr/>
        </p:nvSpPr>
        <p:spPr bwMode="auto">
          <a:xfrm>
            <a:off x="1429229" y="3383148"/>
            <a:ext cx="331140" cy="351618"/>
          </a:xfrm>
          <a:prstGeom prst="roundRect">
            <a:avLst>
              <a:gd name="adj" fmla="val 11236"/>
            </a:avLst>
          </a:prstGeom>
          <a:solidFill>
            <a:schemeClr val="accent1">
              <a:lumMod val="25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63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909793" y="3221176"/>
            <a:ext cx="9684330" cy="20435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元宇宙会场 </a:t>
            </a:r>
            <a:r>
              <a:rPr lang="en-US" altLang="zh-CN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</a:t>
            </a:r>
            <a:r>
              <a:rPr lang="zh-CN" altLang="en-US" sz="40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带来学术交流新体验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48148E-6 L 3.95833E-6 -0.07222 " pathEditMode="relative" rAng="0" ptsTypes="AA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73969" y="1031631"/>
            <a:ext cx="1792369" cy="874482"/>
            <a:chOff x="4373969" y="1031631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4373969" y="1031631"/>
              <a:ext cx="874482" cy="87448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3" idx="6"/>
            </p:cNvCxnSpPr>
            <p:nvPr/>
          </p:nvCxnSpPr>
          <p:spPr>
            <a:xfrm>
              <a:off x="5248451" y="1468872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373969" y="2937744"/>
            <a:ext cx="1792369" cy="874482"/>
            <a:chOff x="4373969" y="2937744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4" name="椭圆 3"/>
            <p:cNvSpPr/>
            <p:nvPr/>
          </p:nvSpPr>
          <p:spPr>
            <a:xfrm>
              <a:off x="4373969" y="2937744"/>
              <a:ext cx="874482" cy="87448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248451" y="3374985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373969" y="4843857"/>
            <a:ext cx="1792369" cy="874482"/>
            <a:chOff x="4373969" y="4843857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5" name="椭圆 4"/>
            <p:cNvSpPr/>
            <p:nvPr/>
          </p:nvSpPr>
          <p:spPr>
            <a:xfrm>
              <a:off x="4373969" y="4843857"/>
              <a:ext cx="874482" cy="87448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248451" y="5281098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6"/>
          <p:cNvGrpSpPr/>
          <p:nvPr/>
        </p:nvGrpSpPr>
        <p:grpSpPr>
          <a:xfrm>
            <a:off x="6442371" y="1173502"/>
            <a:ext cx="3898662" cy="1577860"/>
            <a:chOff x="9097760" y="3444655"/>
            <a:chExt cx="3051502" cy="895358"/>
          </a:xfrm>
        </p:grpSpPr>
        <p:sp>
          <p:nvSpPr>
            <p:cNvPr id="20" name="TextBox 57"/>
            <p:cNvSpPr txBox="1">
              <a:spLocks/>
            </p:cNvSpPr>
            <p:nvPr/>
          </p:nvSpPr>
          <p:spPr bwMode="auto">
            <a:xfrm>
              <a:off x="9097762" y="344465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en-US" altLang="zh-CN" sz="2800" b="1" kern="100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2021.11.2 </a:t>
              </a:r>
              <a:r>
                <a:rPr lang="zh-CN" altLang="en-US" sz="2800" b="1" kern="100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微软</a:t>
              </a:r>
              <a:endParaRPr lang="zh-CN" altLang="en-US" sz="2800" b="1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TextBox 58"/>
            <p:cNvSpPr txBox="1">
              <a:spLocks/>
            </p:cNvSpPr>
            <p:nvPr/>
          </p:nvSpPr>
          <p:spPr bwMode="auto">
            <a:xfrm>
              <a:off x="9097760" y="3754613"/>
              <a:ext cx="3051502" cy="58540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zh-CN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首席行政官</a:t>
              </a:r>
              <a:r>
                <a:rPr lang="en-US" altLang="zh-CN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Satya Nadella</a:t>
              </a:r>
              <a:r>
                <a:rPr lang="zh-CN" altLang="zh-CN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曾在</a:t>
              </a:r>
              <a:r>
                <a:rPr lang="en-US" altLang="zh-CN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Microsoft Ignite </a:t>
              </a:r>
              <a:r>
                <a:rPr lang="zh-CN" altLang="zh-CN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大会上提出，微软将推出</a:t>
              </a:r>
              <a:r>
                <a:rPr lang="en-US" altLang="zh-CN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Mesh for Microsoft Teams</a:t>
              </a:r>
              <a:r>
                <a:rPr lang="zh-CN" altLang="zh-CN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平台</a:t>
              </a:r>
              <a:endPara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2" name="Group 56"/>
          <p:cNvGrpSpPr/>
          <p:nvPr/>
        </p:nvGrpSpPr>
        <p:grpSpPr>
          <a:xfrm>
            <a:off x="6442372" y="3095738"/>
            <a:ext cx="3890348" cy="1135446"/>
            <a:chOff x="9097762" y="3576343"/>
            <a:chExt cx="2169534" cy="999247"/>
          </a:xfrm>
        </p:grpSpPr>
        <p:sp>
          <p:nvSpPr>
            <p:cNvPr id="23" name="TextBox 57"/>
            <p:cNvSpPr txBox="1">
              <a:spLocks/>
            </p:cNvSpPr>
            <p:nvPr/>
          </p:nvSpPr>
          <p:spPr bwMode="auto">
            <a:xfrm>
              <a:off x="9097762" y="3576343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en-US" altLang="zh-CN" sz="2800" b="1" kern="100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2021.11.26 </a:t>
              </a:r>
              <a:r>
                <a:rPr lang="zh-CN" altLang="en-US" sz="2800" b="1" kern="100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好视通</a:t>
              </a:r>
            </a:p>
          </p:txBody>
        </p:sp>
        <p:sp>
          <p:nvSpPr>
            <p:cNvPr id="24" name="TextBox 58"/>
            <p:cNvSpPr txBox="1">
              <a:spLocks/>
            </p:cNvSpPr>
            <p:nvPr/>
          </p:nvSpPr>
          <p:spPr bwMode="auto">
            <a:xfrm>
              <a:off x="9120487" y="4019412"/>
              <a:ext cx="2146809" cy="556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第十六届中国电子政务论坛</a:t>
              </a:r>
              <a:r>
                <a: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发布了</a:t>
              </a:r>
              <a:r>
                <a: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基于元宇宙概念打造的云视频全新方案“元宇宙会议室（</a:t>
              </a:r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Meta Space</a:t>
              </a:r>
              <a:r>
                <a:rPr lang="zh-CN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）”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6457379" y="5010138"/>
            <a:ext cx="4066534" cy="1390650"/>
            <a:chOff x="9097762" y="3602590"/>
            <a:chExt cx="4066534" cy="1390650"/>
          </a:xfrm>
        </p:grpSpPr>
        <p:sp>
          <p:nvSpPr>
            <p:cNvPr id="26" name="TextBox 57"/>
            <p:cNvSpPr txBox="1">
              <a:spLocks/>
            </p:cNvSpPr>
            <p:nvPr/>
          </p:nvSpPr>
          <p:spPr bwMode="auto">
            <a:xfrm>
              <a:off x="9097762" y="360259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en-US" altLang="zh-CN" sz="2800" b="1" kern="100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2022.8.18 </a:t>
              </a:r>
              <a:r>
                <a:rPr lang="zh-CN" altLang="en-US" sz="2800" b="1" kern="100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网龙</a:t>
              </a:r>
            </a:p>
          </p:txBody>
        </p:sp>
        <p:sp>
          <p:nvSpPr>
            <p:cNvPr id="27" name="TextBox 58"/>
            <p:cNvSpPr txBox="1">
              <a:spLocks/>
            </p:cNvSpPr>
            <p:nvPr/>
          </p:nvSpPr>
          <p:spPr bwMode="auto">
            <a:xfrm>
              <a:off x="9097762" y="4053875"/>
              <a:ext cx="4066534" cy="93936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为</a:t>
              </a:r>
              <a:r>
                <a:rPr lang="en-US" altLang="zh-CN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2022</a:t>
              </a:r>
              <a:r>
                <a:rPr lang="zh-CN" altLang="en-US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全球智慧教育大会专门打造元宇宙会场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622820C-182C-DBB5-2D36-FFED7E2168FD}"/>
              </a:ext>
            </a:extLst>
          </p:cNvPr>
          <p:cNvSpPr txBox="1"/>
          <p:nvPr/>
        </p:nvSpPr>
        <p:spPr>
          <a:xfrm>
            <a:off x="1522073" y="1200713"/>
            <a:ext cx="1846659" cy="452431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zh-CN" altLang="en-US" sz="3600" b="1" spc="600" dirty="0">
                <a:cs typeface="+mn-ea"/>
                <a:sym typeface="+mn-lt"/>
              </a:rPr>
              <a:t>元</a:t>
            </a:r>
            <a:endParaRPr lang="en-US" altLang="zh-CN" sz="3600" b="1" spc="600" dirty="0">
              <a:cs typeface="+mn-ea"/>
              <a:sym typeface="+mn-lt"/>
            </a:endParaRPr>
          </a:p>
          <a:p>
            <a:pPr algn="ctr"/>
            <a:r>
              <a:rPr lang="zh-CN" altLang="en-US" sz="3600" b="1" spc="600" dirty="0">
                <a:cs typeface="+mn-ea"/>
                <a:sym typeface="+mn-lt"/>
              </a:rPr>
              <a:t>宇</a:t>
            </a:r>
            <a:endParaRPr lang="en-US" altLang="zh-CN" sz="3600" b="1" spc="600" dirty="0">
              <a:cs typeface="+mn-ea"/>
              <a:sym typeface="+mn-lt"/>
            </a:endParaRPr>
          </a:p>
          <a:p>
            <a:pPr algn="ctr"/>
            <a:r>
              <a:rPr lang="zh-CN" altLang="en-US" sz="3600" b="1" spc="600" dirty="0">
                <a:cs typeface="+mn-ea"/>
                <a:sym typeface="+mn-lt"/>
              </a:rPr>
              <a:t>宙</a:t>
            </a:r>
            <a:endParaRPr lang="en-US" altLang="zh-CN" sz="3600" b="1" spc="600" dirty="0">
              <a:cs typeface="+mn-ea"/>
              <a:sym typeface="+mn-lt"/>
            </a:endParaRPr>
          </a:p>
          <a:p>
            <a:pPr algn="ctr"/>
            <a:r>
              <a:rPr lang="zh-CN" altLang="en-US" sz="3600" b="1" spc="600" dirty="0">
                <a:latin typeface="+mn-lt"/>
                <a:ea typeface="+mn-ea"/>
                <a:cs typeface="+mn-ea"/>
                <a:sym typeface="+mn-lt"/>
              </a:rPr>
              <a:t>会</a:t>
            </a:r>
            <a:endParaRPr lang="en-US" altLang="zh-CN" sz="3600" b="1" spc="6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b="1" spc="600" dirty="0">
                <a:latin typeface="+mn-lt"/>
                <a:ea typeface="+mn-ea"/>
                <a:cs typeface="+mn-ea"/>
                <a:sym typeface="+mn-lt"/>
              </a:rPr>
              <a:t>议</a:t>
            </a:r>
            <a:endParaRPr lang="en-US" altLang="zh-CN" sz="3600" b="1" spc="6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600" b="1" spc="600" dirty="0">
                <a:cs typeface="+mn-ea"/>
                <a:sym typeface="+mn-lt"/>
              </a:rPr>
              <a:t>的</a:t>
            </a:r>
            <a:endParaRPr lang="en-US" altLang="zh-CN" sz="3600" b="1" spc="600" dirty="0">
              <a:cs typeface="+mn-ea"/>
              <a:sym typeface="+mn-lt"/>
            </a:endParaRPr>
          </a:p>
          <a:p>
            <a:pPr algn="ctr"/>
            <a:r>
              <a:rPr lang="zh-CN" altLang="en-US" sz="3600" b="1" spc="600" dirty="0">
                <a:cs typeface="+mn-ea"/>
                <a:sym typeface="+mn-lt"/>
              </a:rPr>
              <a:t>探</a:t>
            </a:r>
            <a:endParaRPr lang="en-US" altLang="zh-CN" sz="3600" b="1" spc="600" dirty="0">
              <a:cs typeface="+mn-ea"/>
              <a:sym typeface="+mn-lt"/>
            </a:endParaRPr>
          </a:p>
          <a:p>
            <a:pPr algn="ctr"/>
            <a:r>
              <a:rPr lang="zh-CN" altLang="en-US" sz="3600" b="1" spc="600" dirty="0">
                <a:cs typeface="+mn-ea"/>
                <a:sym typeface="+mn-lt"/>
              </a:rPr>
              <a:t>索</a:t>
            </a:r>
            <a:endParaRPr lang="zh-CN" altLang="en-US" sz="36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8E6EDEE-92C5-DF06-DD44-2FAC3D6F7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98" y="1245185"/>
            <a:ext cx="512420" cy="47454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EE5119D-335C-BD97-EDF4-8F97AA4E0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98" y="3095738"/>
            <a:ext cx="512420" cy="50501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CC9C853-1B6C-A04F-EE24-73D6168D7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88" y="5046862"/>
            <a:ext cx="548130" cy="4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68A6102-2DDC-4E6A-8C46-70CC7716F77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7科技感企业总结计划PPT模板01"/>
</p:tagLst>
</file>

<file path=ppt/theme/theme1.xml><?xml version="1.0" encoding="utf-8"?>
<a:theme xmlns:a="http://schemas.openxmlformats.org/drawingml/2006/main" name="Office 主题">
  <a:themeElements>
    <a:clrScheme name="自定义 10">
      <a:dk1>
        <a:srgbClr val="FFFFFF"/>
      </a:dk1>
      <a:lt1>
        <a:sysClr val="window" lastClr="FFFFFF"/>
      </a:lt1>
      <a:dk2>
        <a:srgbClr val="335B74"/>
      </a:dk2>
      <a:lt2>
        <a:srgbClr val="DFE3E5"/>
      </a:lt2>
      <a:accent1>
        <a:srgbClr val="CCFFFF"/>
      </a:accent1>
      <a:accent2>
        <a:srgbClr val="FFFFFF"/>
      </a:accent2>
      <a:accent3>
        <a:srgbClr val="CCFFFF"/>
      </a:accent3>
      <a:accent4>
        <a:srgbClr val="FFFFFF"/>
      </a:accent4>
      <a:accent5>
        <a:srgbClr val="CCFFFF"/>
      </a:accent5>
      <a:accent6>
        <a:srgbClr val="FFFFFF"/>
      </a:accent6>
      <a:hlink>
        <a:srgbClr val="CCFFFF"/>
      </a:hlink>
      <a:folHlink>
        <a:srgbClr val="FFFFF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524</Words>
  <Application>Microsoft Office PowerPoint</Application>
  <PresentationFormat>宽屏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743737204@qq.com</cp:lastModifiedBy>
  <cp:revision>35</cp:revision>
  <dcterms:created xsi:type="dcterms:W3CDTF">2017-07-12T22:57:24Z</dcterms:created>
  <dcterms:modified xsi:type="dcterms:W3CDTF">2022-11-12T07:00:32Z</dcterms:modified>
</cp:coreProperties>
</file>